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9" r:id="rId5"/>
    <p:sldId id="270" r:id="rId6"/>
    <p:sldId id="271" r:id="rId7"/>
    <p:sldId id="272" r:id="rId8"/>
    <p:sldId id="273" r:id="rId9"/>
    <p:sldId id="274" r:id="rId10"/>
    <p:sldId id="258" r:id="rId11"/>
    <p:sldId id="260" r:id="rId12"/>
    <p:sldId id="259" r:id="rId13"/>
    <p:sldId id="261" r:id="rId14"/>
    <p:sldId id="275" r:id="rId15"/>
    <p:sldId id="276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224" autoAdjust="0"/>
  </p:normalViewPr>
  <p:slideViewPr>
    <p:cSldViewPr>
      <p:cViewPr varScale="1">
        <p:scale>
          <a:sx n="85" d="100"/>
          <a:sy n="85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799D-0B61-4055-BCDF-D3D23B80394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77CD-E640-4644-B739-0157B738E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Go-</a:t>
            </a:r>
          </a:p>
          <a:p>
            <a:r>
              <a:rPr lang="en-US" dirty="0" smtClean="0"/>
              <a:t>to lead over, carry over, transfer </a:t>
            </a:r>
          </a:p>
          <a:p>
            <a:pPr lvl="1"/>
            <a:r>
              <a:rPr lang="en-US" dirty="0" smtClean="0"/>
              <a:t>to pursue the journey on which one has entered, to continue on one's journey </a:t>
            </a:r>
          </a:p>
          <a:p>
            <a:pPr lvl="1"/>
            <a:r>
              <a:rPr lang="en-US" dirty="0" smtClean="0"/>
              <a:t>to depart from life </a:t>
            </a:r>
          </a:p>
          <a:p>
            <a:pPr lvl="1"/>
            <a:r>
              <a:rPr lang="en-US" dirty="0" smtClean="0"/>
              <a:t>to follow one, that is: become his adherent </a:t>
            </a:r>
          </a:p>
          <a:p>
            <a:pPr lvl="2"/>
            <a:r>
              <a:rPr lang="en-US" dirty="0" smtClean="0"/>
              <a:t>to lead or order one's life</a:t>
            </a:r>
          </a:p>
          <a:p>
            <a:endParaRPr lang="en-US" dirty="0" smtClean="0"/>
          </a:p>
          <a:p>
            <a:r>
              <a:rPr lang="en-US" dirty="0" smtClean="0"/>
              <a:t>Make disciples-</a:t>
            </a:r>
          </a:p>
          <a:p>
            <a:r>
              <a:rPr lang="en-US" dirty="0" smtClean="0"/>
              <a:t>To teach,</a:t>
            </a:r>
            <a:r>
              <a:rPr lang="en-US" baseline="0" dirty="0" smtClean="0"/>
              <a:t> instruct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</a:t>
            </a:r>
            <a:r>
              <a:rPr lang="en-US" baseline="0" dirty="0" smtClean="0"/>
              <a:t> all nations-(Gk. Ethnos)</a:t>
            </a:r>
          </a:p>
          <a:p>
            <a:r>
              <a:rPr lang="en-US" dirty="0" smtClean="0"/>
              <a:t>-a multitude living together</a:t>
            </a:r>
          </a:p>
          <a:p>
            <a:r>
              <a:rPr lang="en-US" dirty="0" smtClean="0"/>
              <a:t>-a multitude of individuals of the same nature or genus</a:t>
            </a:r>
          </a:p>
          <a:p>
            <a:r>
              <a:rPr lang="en-US" dirty="0" smtClean="0"/>
              <a:t>-a tribe, nation, people group</a:t>
            </a:r>
          </a:p>
          <a:p>
            <a:r>
              <a:rPr lang="en-US" dirty="0" smtClean="0"/>
              <a:t>-in the OT, foreign nations not worshipping the true God, pagans, Gentiles</a:t>
            </a:r>
          </a:p>
          <a:p>
            <a:r>
              <a:rPr lang="en-US" dirty="0" smtClean="0"/>
              <a:t>-Gentile Christians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20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82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7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into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 world (</a:t>
            </a:r>
            <a:r>
              <a:rPr lang="en-US" baseline="0" dirty="0" err="1" smtClean="0"/>
              <a:t>gk.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Kosmos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-</a:t>
            </a:r>
            <a:r>
              <a:rPr lang="en-US" dirty="0" smtClean="0"/>
              <a:t>the circle of the earth, the earth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Preach the gospel</a:t>
            </a:r>
          </a:p>
          <a:p>
            <a:r>
              <a:rPr lang="en-US" baseline="0" dirty="0" smtClean="0"/>
              <a:t>-</a:t>
            </a:r>
            <a:r>
              <a:rPr lang="en-US" dirty="0" smtClean="0"/>
              <a:t>publicly</a:t>
            </a:r>
            <a:r>
              <a:rPr lang="en-US" baseline="0" dirty="0" smtClean="0"/>
              <a:t> proclaim </a:t>
            </a:r>
            <a:r>
              <a:rPr lang="en-US" dirty="0" smtClean="0"/>
              <a:t>the gospel and matters pertaining to it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Matthew Henry “Commentary on Mark 16”</a:t>
            </a:r>
          </a:p>
          <a:p>
            <a:r>
              <a:rPr lang="en-US" dirty="0" smtClean="0"/>
              <a:t>to every human creature that is capable of receiving it. "Inform them concerning Christ, the history of </a:t>
            </a:r>
            <a:r>
              <a:rPr lang="en-US" i="1" dirty="0" smtClean="0"/>
              <a:t>his life,</a:t>
            </a:r>
            <a:r>
              <a:rPr lang="en-US" dirty="0" smtClean="0"/>
              <a:t> and </a:t>
            </a:r>
            <a:r>
              <a:rPr lang="en-US" i="1" dirty="0" smtClean="0"/>
              <a:t>death,</a:t>
            </a:r>
            <a:r>
              <a:rPr lang="en-US" dirty="0" smtClean="0"/>
              <a:t> and </a:t>
            </a:r>
            <a:r>
              <a:rPr lang="en-US" i="1" dirty="0" smtClean="0"/>
              <a:t>resurrection;</a:t>
            </a:r>
            <a:r>
              <a:rPr lang="en-US" dirty="0" smtClean="0"/>
              <a:t> instruct them in the </a:t>
            </a:r>
            <a:r>
              <a:rPr lang="en-US" i="1" dirty="0" smtClean="0"/>
              <a:t>meaning</a:t>
            </a:r>
            <a:r>
              <a:rPr lang="en-US" dirty="0" smtClean="0"/>
              <a:t> and </a:t>
            </a:r>
            <a:r>
              <a:rPr lang="en-US" i="1" dirty="0" smtClean="0"/>
              <a:t>intention</a:t>
            </a:r>
            <a:r>
              <a:rPr lang="en-US" dirty="0" smtClean="0"/>
              <a:t> of these, and of the advantages which the children of men have, or may have, hereby; and invite them, without exception, to come and share in them. This is </a:t>
            </a:r>
            <a:r>
              <a:rPr lang="en-US" i="1" dirty="0" smtClean="0"/>
              <a:t>gospel.</a:t>
            </a:r>
            <a:r>
              <a:rPr lang="en-US" dirty="0" smtClean="0"/>
              <a:t> Let this be </a:t>
            </a:r>
            <a:r>
              <a:rPr lang="en-US" i="1" dirty="0" smtClean="0"/>
              <a:t>preached</a:t>
            </a:r>
            <a:r>
              <a:rPr lang="en-US" dirty="0" smtClean="0"/>
              <a:t> in all places, to all persons.' These eleven men could not themselves preach it to all the world, much less to </a:t>
            </a:r>
            <a:r>
              <a:rPr lang="en-US" i="1" dirty="0" smtClean="0"/>
              <a:t>every creature</a:t>
            </a:r>
            <a:r>
              <a:rPr lang="en-US" dirty="0" smtClean="0"/>
              <a:t> in it; but they and the other disciples, seventy in number, with those who should afterward to be added to them, must </a:t>
            </a:r>
            <a:r>
              <a:rPr lang="en-US" i="1" dirty="0" smtClean="0"/>
              <a:t>disperse</a:t>
            </a:r>
            <a:r>
              <a:rPr lang="en-US" dirty="0" smtClean="0"/>
              <a:t> themselves several ways, and, wherever they went, carry the gospel along with them. They must send </a:t>
            </a:r>
            <a:r>
              <a:rPr lang="en-US" i="1" dirty="0" smtClean="0"/>
              <a:t>others</a:t>
            </a:r>
            <a:r>
              <a:rPr lang="en-US" dirty="0" smtClean="0"/>
              <a:t> to those places whither they could not </a:t>
            </a:r>
            <a:r>
              <a:rPr lang="en-US" i="1" dirty="0" smtClean="0"/>
              <a:t>go themselves,</a:t>
            </a:r>
            <a:r>
              <a:rPr lang="en-US" dirty="0" smtClean="0"/>
              <a:t> and, in short, make it the business of their lives to send those glad tidings </a:t>
            </a:r>
            <a:r>
              <a:rPr lang="en-US" i="1" dirty="0" smtClean="0"/>
              <a:t>up and down the world</a:t>
            </a:r>
            <a:r>
              <a:rPr lang="en-US" dirty="0" smtClean="0"/>
              <a:t> with all possible fidelity and care, not as an amusement or entertainment, but as a solemn message from God to men, and an appointed means of making men happy. "Tell as many as you can, and bid them tell others; it is a message of universal concern, and </a:t>
            </a:r>
            <a:r>
              <a:rPr lang="en-US" i="1" dirty="0" smtClean="0"/>
              <a:t>therefore,</a:t>
            </a:r>
            <a:r>
              <a:rPr lang="en-US" dirty="0" smtClean="0"/>
              <a:t> ought to </a:t>
            </a:r>
            <a:r>
              <a:rPr lang="en-US" i="1" dirty="0" smtClean="0"/>
              <a:t>have</a:t>
            </a:r>
            <a:r>
              <a:rPr lang="en-US" dirty="0" smtClean="0"/>
              <a:t> a universal welcome, because it </a:t>
            </a:r>
            <a:r>
              <a:rPr lang="en-US" i="1" dirty="0" smtClean="0"/>
              <a:t>gives</a:t>
            </a:r>
            <a:r>
              <a:rPr lang="en-US" dirty="0" smtClean="0"/>
              <a:t> a universal welcome.'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82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Luke 8:1-3</a:t>
            </a:r>
          </a:p>
          <a:p>
            <a:r>
              <a:rPr lang="en-US" dirty="0" smtClean="0"/>
              <a:t>After this, Jesus traveled about from one town and village to another, proclaiming the good news of the kingdom of God. The Twelve were with him, </a:t>
            </a:r>
            <a:r>
              <a:rPr lang="en-US" baseline="30000" dirty="0" smtClean="0"/>
              <a:t>2 </a:t>
            </a:r>
            <a:r>
              <a:rPr lang="en-US" dirty="0" smtClean="0"/>
              <a:t>and also some women who had been cured of evil spirits and diseases: Mary (called Magdalene) from whom seven demons had come out; </a:t>
            </a:r>
            <a:r>
              <a:rPr lang="en-US" baseline="30000" dirty="0" smtClean="0"/>
              <a:t>3 </a:t>
            </a:r>
            <a:r>
              <a:rPr lang="en-US" dirty="0" smtClean="0"/>
              <a:t>Joanna the wife of </a:t>
            </a:r>
            <a:r>
              <a:rPr lang="en-US" dirty="0" err="1" smtClean="0"/>
              <a:t>Chuza</a:t>
            </a:r>
            <a:r>
              <a:rPr lang="en-US" dirty="0" smtClean="0"/>
              <a:t>, the manager of Herod’s household; Susanna; and many others. </a:t>
            </a:r>
            <a:r>
              <a:rPr lang="en-US" b="1" dirty="0" smtClean="0">
                <a:solidFill>
                  <a:schemeClr val="tx1"/>
                </a:solidFill>
              </a:rPr>
              <a:t>These women were helping to support them out of their own means.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-Widow</a:t>
            </a:r>
            <a:r>
              <a:rPr lang="en-US" b="0" baseline="0" dirty="0" smtClean="0">
                <a:solidFill>
                  <a:schemeClr val="tx1"/>
                </a:solidFill>
              </a:rPr>
              <a:t> who provided for Elijah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-Persian king</a:t>
            </a:r>
            <a:r>
              <a:rPr lang="en-US" b="0" baseline="0" dirty="0" smtClean="0">
                <a:solidFill>
                  <a:schemeClr val="tx1"/>
                </a:solidFill>
              </a:rPr>
              <a:t> who provided for Nehemiah to build the wall</a:t>
            </a:r>
          </a:p>
          <a:p>
            <a:endParaRPr lang="en-US" b="0" baseline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04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82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WLACC Missions Giving in 2017:</a:t>
            </a:r>
          </a:p>
          <a:p>
            <a:r>
              <a:rPr lang="en-US" baseline="0" dirty="0" smtClean="0"/>
              <a:t>-Set aside $9,363 (10% of total revenue) for Missions</a:t>
            </a:r>
          </a:p>
          <a:p>
            <a:r>
              <a:rPr lang="en-US" baseline="0" dirty="0" smtClean="0"/>
              <a:t>-Gave $936 for Home Missions</a:t>
            </a:r>
          </a:p>
          <a:p>
            <a:r>
              <a:rPr lang="en-US" baseline="0" dirty="0" smtClean="0"/>
              <a:t>-Gave $8,427 for Foreign Missions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82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7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7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7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77CD-E640-4644-B739-0157B738E6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8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72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48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8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56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71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7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7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08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71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25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5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B746-0AB9-4CB6-A432-ACA6CF9A6CB3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2641-A380-4D44-BDAD-38E4AF9C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49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2421369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Reaching the Nations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371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Our Giving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144001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64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7570" y="3244334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https://vimeo.com/242136982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12" t="31458" r="29722" b="20625"/>
          <a:stretch/>
        </p:blipFill>
        <p:spPr bwMode="auto">
          <a:xfrm>
            <a:off x="0" y="392754"/>
            <a:ext cx="9161697" cy="608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27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295"/>
            <a:ext cx="9144000" cy="644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7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33374"/>
            <a:ext cx="9151512" cy="63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36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759" y="0"/>
            <a:ext cx="55744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52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1" y="12192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Corinthians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16:1-2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about the collection for the Lord’s people: Do what I told the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churches to do.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day of every week, each one of you should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aside a sum of money in keeping with your income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saving it up, so that when I come no collections will have to be made.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6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6002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4:18-19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amply supplied, now that I have received from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gifts you sent.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a fragrant offering, an acceptable sacrifice, pleasing to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God.  And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God will meet all your needs according to the riches of his glory in Christ Jesus.</a:t>
            </a:r>
          </a:p>
        </p:txBody>
      </p:sp>
    </p:spTree>
    <p:extLst>
      <p:ext uri="{BB962C8B-B14F-4D97-AF65-F5344CB8AC3E}">
        <p14:creationId xmlns:p14="http://schemas.microsoft.com/office/powerpoint/2010/main" xmlns="" val="8616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6460"/>
            <a:ext cx="9144000" cy="60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93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3716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28:19-20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and make disciples of all nations, baptizing them in the name of the Father and of the Son and of the Holy Spirit,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them to obey everything I have commanded you. And surely I am with you always, to the very end of the age.”</a:t>
            </a:r>
          </a:p>
        </p:txBody>
      </p:sp>
    </p:spTree>
    <p:extLst>
      <p:ext uri="{BB962C8B-B14F-4D97-AF65-F5344CB8AC3E}">
        <p14:creationId xmlns:p14="http://schemas.microsoft.com/office/powerpoint/2010/main" xmlns="" val="11640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4" t="18959" r="27507" b="18959"/>
          <a:stretch/>
        </p:blipFill>
        <p:spPr bwMode="auto">
          <a:xfrm>
            <a:off x="706631" y="1889"/>
            <a:ext cx="5156565" cy="31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60" t="19745" r="21640" b="13282"/>
          <a:stretch/>
        </p:blipFill>
        <p:spPr bwMode="auto">
          <a:xfrm>
            <a:off x="5757116" y="2557438"/>
            <a:ext cx="2805616" cy="35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31" y="3234783"/>
            <a:ext cx="4950831" cy="291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961" y="1889"/>
            <a:ext cx="4495379" cy="231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33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3889"/>
            <a:ext cx="7750359" cy="417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64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19" y="1828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16:15-16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to them, “Go into all the world and preach the gospel to all creation.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Whoever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 and is baptized will be saved, but whoever does not believe will be condemned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3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0574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16:20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disciples went out and preached everywhere, and the Lord worked with them and confirmed his word by the signs that accompanied it.</a:t>
            </a:r>
          </a:p>
        </p:txBody>
      </p:sp>
    </p:spTree>
    <p:extLst>
      <p:ext uri="{BB962C8B-B14F-4D97-AF65-F5344CB8AC3E}">
        <p14:creationId xmlns:p14="http://schemas.microsoft.com/office/powerpoint/2010/main" xmlns="" val="22910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057400"/>
            <a:ext cx="8458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directed us to be missionaries whether we serve in missions here or in other parts of the world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1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0574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uses the financial support and resources of faithful saints to do the work of missions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2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19" y="18288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8:1-5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brothers and sisters, we want you to know about the grace that God has given the Macedonian churches.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midst of a very severe trial, their overflowing joy and their extreme poverty welled up in rich generosity. </a:t>
            </a:r>
          </a:p>
        </p:txBody>
      </p:sp>
    </p:spTree>
    <p:extLst>
      <p:ext uri="{BB962C8B-B14F-4D97-AF65-F5344CB8AC3E}">
        <p14:creationId xmlns:p14="http://schemas.microsoft.com/office/powerpoint/2010/main" xmlns="" val="1220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5333"/>
          <a:stretch/>
        </p:blipFill>
        <p:spPr bwMode="auto">
          <a:xfrm>
            <a:off x="1760219" y="15241"/>
            <a:ext cx="55626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0" b="5187"/>
          <a:stretch/>
        </p:blipFill>
        <p:spPr bwMode="auto">
          <a:xfrm>
            <a:off x="-30481" y="6126480"/>
            <a:ext cx="914400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1" y="12192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8:1-5</a:t>
            </a:r>
          </a:p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testify that they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gave as much as they were able, and even beyond their ability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Entirely on their own,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urgently pleaded with us for the privilege of sharing in this service to the Lord’s people.  </a:t>
            </a:r>
            <a:r>
              <a:rPr 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exceeded our expectations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They gave themselves first of all to the Lord, and then by the will of God also to us. </a:t>
            </a:r>
          </a:p>
        </p:txBody>
      </p:sp>
    </p:spTree>
    <p:extLst>
      <p:ext uri="{BB962C8B-B14F-4D97-AF65-F5344CB8AC3E}">
        <p14:creationId xmlns:p14="http://schemas.microsoft.com/office/powerpoint/2010/main" xmlns="" val="8616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880</Words>
  <Application>Microsoft Office PowerPoint</Application>
  <PresentationFormat>On-screen Show (4:3)</PresentationFormat>
  <Paragraphs>67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Reaching the Nations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</cp:revision>
  <dcterms:created xsi:type="dcterms:W3CDTF">2018-10-20T20:56:39Z</dcterms:created>
  <dcterms:modified xsi:type="dcterms:W3CDTF">2018-10-21T15:18:43Z</dcterms:modified>
</cp:coreProperties>
</file>