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8" r:id="rId7"/>
    <p:sldId id="261" r:id="rId8"/>
    <p:sldId id="262" r:id="rId9"/>
    <p:sldId id="263" r:id="rId10"/>
    <p:sldId id="264" r:id="rId11"/>
    <p:sldId id="265" r:id="rId12"/>
    <p:sldId id="267" r:id="rId13"/>
    <p:sldId id="266" r:id="rId14"/>
  </p:sldIdLst>
  <p:sldSz cx="9144000" cy="6858000" type="screen4x3"/>
  <p:notesSz cx="6858000" cy="9144000"/>
  <p:embeddedFontLst>
    <p:embeddedFont>
      <p:font typeface="Lucida Sans" pitchFamily="34" charset="0"/>
      <p:regular r:id="rId16"/>
      <p:bold r:id="rId17"/>
      <p:italic r:id="rId18"/>
      <p:boldItalic r:id="rId19"/>
    </p:embeddedFont>
    <p:embeddedFont>
      <p:font typeface="Book Antiqua" pitchFamily="18" charset="0"/>
      <p:regular r:id="rId20"/>
      <p:bold r:id="rId21"/>
      <p:italic r:id="rId22"/>
      <p:boldItalic r:id="rId23"/>
    </p:embeddedFont>
    <p:embeddedFont>
      <p:font typeface="Calibri"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6" d="100"/>
          <a:sy n="106" d="100"/>
        </p:scale>
        <p:origin x="-10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Brother</a:t>
            </a:r>
            <a:r>
              <a:rPr lang="en-US" baseline="0" dirty="0" smtClean="0"/>
              <a:t> of mine (Gk. </a:t>
            </a:r>
            <a:r>
              <a:rPr lang="en-US" baseline="0" dirty="0" err="1" smtClean="0"/>
              <a:t>a</a:t>
            </a:r>
            <a:r>
              <a:rPr lang="en-US" dirty="0" err="1" smtClean="0"/>
              <a:t>delphos</a:t>
            </a:r>
            <a:r>
              <a:rPr lang="en-US" dirty="0" smtClean="0"/>
              <a:t>)</a:t>
            </a:r>
            <a:endParaRPr lang="en-US" baseline="0" dirty="0" smtClean="0"/>
          </a:p>
          <a:p>
            <a:pPr marL="0" lvl="0" indent="0" algn="l" rtl="0">
              <a:spcBef>
                <a:spcPts val="0"/>
              </a:spcBef>
              <a:spcAft>
                <a:spcPts val="0"/>
              </a:spcAft>
              <a:buNone/>
            </a:pPr>
            <a:r>
              <a:rPr lang="en-US" baseline="0" dirty="0" smtClean="0"/>
              <a:t>-Christians, fellow believers</a:t>
            </a:r>
          </a:p>
          <a:p>
            <a:pPr marL="0" lvl="0" indent="0" algn="l" rtl="0">
              <a:spcBef>
                <a:spcPts val="0"/>
              </a:spcBef>
              <a:spcAft>
                <a:spcPts val="0"/>
              </a:spcAft>
              <a:buNone/>
            </a:pPr>
            <a:r>
              <a:rPr lang="en-US" baseline="0" dirty="0" smtClean="0"/>
              <a:t>-Jesus called those who are made holy brothers (Hebrews 2:11-12)</a:t>
            </a: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Brother</a:t>
            </a:r>
            <a:r>
              <a:rPr lang="en-US" baseline="0" dirty="0" smtClean="0"/>
              <a:t> of mine (Gk. </a:t>
            </a:r>
            <a:r>
              <a:rPr lang="en-US" baseline="0" dirty="0" err="1" smtClean="0"/>
              <a:t>a</a:t>
            </a:r>
            <a:r>
              <a:rPr lang="en-US" dirty="0" err="1" smtClean="0"/>
              <a:t>delphos</a:t>
            </a:r>
            <a:r>
              <a:rPr lang="en-US" dirty="0" smtClean="0"/>
              <a:t>)</a:t>
            </a:r>
            <a:endParaRPr lang="en-US" baseline="0" dirty="0" smtClean="0"/>
          </a:p>
          <a:p>
            <a:pPr marL="0" lvl="0" indent="0" algn="l" rtl="0">
              <a:spcBef>
                <a:spcPts val="0"/>
              </a:spcBef>
              <a:spcAft>
                <a:spcPts val="0"/>
              </a:spcAft>
              <a:buNone/>
            </a:pPr>
            <a:r>
              <a:rPr lang="en-US" baseline="0" dirty="0" smtClean="0"/>
              <a:t>-Christians, fellow believers</a:t>
            </a:r>
          </a:p>
          <a:p>
            <a:pPr marL="0" lvl="0" indent="0" algn="l" rtl="0">
              <a:spcBef>
                <a:spcPts val="0"/>
              </a:spcBef>
              <a:spcAft>
                <a:spcPts val="0"/>
              </a:spcAft>
              <a:buNone/>
            </a:pPr>
            <a:r>
              <a:rPr lang="en-US" baseline="0" dirty="0" smtClean="0"/>
              <a:t>-Jesus called those who are made holy brothers </a:t>
            </a:r>
            <a:r>
              <a:rPr lang="en-US" baseline="0" smtClean="0"/>
              <a:t>(Hebrews 2:11-12)</a:t>
            </a: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Brother</a:t>
            </a:r>
            <a:r>
              <a:rPr lang="en-US" baseline="0" dirty="0" smtClean="0"/>
              <a:t> of mine (Gk. </a:t>
            </a:r>
            <a:r>
              <a:rPr lang="en-US" baseline="0" dirty="0" err="1" smtClean="0"/>
              <a:t>a</a:t>
            </a:r>
            <a:r>
              <a:rPr lang="en-US" dirty="0" err="1" smtClean="0"/>
              <a:t>delphos</a:t>
            </a:r>
            <a:r>
              <a:rPr lang="en-US" dirty="0" smtClean="0"/>
              <a:t>)</a:t>
            </a:r>
            <a:endParaRPr lang="en-US" baseline="0" dirty="0" smtClean="0"/>
          </a:p>
          <a:p>
            <a:pPr marL="0" lvl="0" indent="0" algn="l" rtl="0">
              <a:spcBef>
                <a:spcPts val="0"/>
              </a:spcBef>
              <a:spcAft>
                <a:spcPts val="0"/>
              </a:spcAft>
              <a:buNone/>
            </a:pPr>
            <a:r>
              <a:rPr lang="en-US" baseline="0" dirty="0" smtClean="0"/>
              <a:t>-Christians, fellow believers</a:t>
            </a:r>
          </a:p>
          <a:p>
            <a:pPr marL="0" lvl="0" indent="0" algn="l" rtl="0">
              <a:spcBef>
                <a:spcPts val="0"/>
              </a:spcBef>
              <a:spcAft>
                <a:spcPts val="0"/>
              </a:spcAft>
              <a:buNone/>
            </a:pPr>
            <a:r>
              <a:rPr lang="en-US" baseline="0" dirty="0" smtClean="0"/>
              <a:t>-Jesus called those who are made holy brothers </a:t>
            </a:r>
            <a:r>
              <a:rPr lang="en-US" baseline="0" smtClean="0"/>
              <a:t>(Hebrews 2:11-12)</a:t>
            </a: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Brother</a:t>
            </a:r>
            <a:r>
              <a:rPr lang="en-US" baseline="0" dirty="0" smtClean="0"/>
              <a:t> of mine (Gk. </a:t>
            </a:r>
            <a:r>
              <a:rPr lang="en-US" baseline="0" dirty="0" err="1" smtClean="0"/>
              <a:t>a</a:t>
            </a:r>
            <a:r>
              <a:rPr lang="en-US" dirty="0" err="1" smtClean="0"/>
              <a:t>delphos</a:t>
            </a:r>
            <a:r>
              <a:rPr lang="en-US" dirty="0" smtClean="0"/>
              <a:t>)</a:t>
            </a:r>
            <a:endParaRPr lang="en-US" baseline="0" dirty="0" smtClean="0"/>
          </a:p>
          <a:p>
            <a:pPr marL="0" lvl="0" indent="0" algn="l" rtl="0">
              <a:spcBef>
                <a:spcPts val="0"/>
              </a:spcBef>
              <a:spcAft>
                <a:spcPts val="0"/>
              </a:spcAft>
              <a:buNone/>
            </a:pPr>
            <a:r>
              <a:rPr lang="en-US" baseline="0" dirty="0" smtClean="0"/>
              <a:t>-Christians, fellow believers</a:t>
            </a:r>
          </a:p>
          <a:p>
            <a:pPr marL="0" lvl="0" indent="0" algn="l" rtl="0">
              <a:spcBef>
                <a:spcPts val="0"/>
              </a:spcBef>
              <a:spcAft>
                <a:spcPts val="0"/>
              </a:spcAft>
              <a:buNone/>
            </a:pPr>
            <a:r>
              <a:rPr lang="en-US" baseline="0" dirty="0" smtClean="0"/>
              <a:t>-Jesus called those who are made holy brothers </a:t>
            </a:r>
            <a:r>
              <a:rPr lang="en-US" baseline="0" smtClean="0"/>
              <a:t>(Hebrews 2:11-12)</a:t>
            </a: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is our significance in our world and our universe?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Are we just a speck that doesn’t matter?</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Does my life really make a difference?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Does God really care or pay attention to what we do or say to others?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 unjust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 absolutely not) + (one who violates or has violated justice, unrighteous, sinful, deceitful)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 forget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escape notice, to be willingly ignorant, neglectful, or unaware; no longer caring for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Work (Gk. ergon)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-toil (as an effort or occupation); by implication, an act:—deed, doing, labor, work.</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-business, employment, that with which anyone is occupied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you have done with your hands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love (Gk. Agape)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-affection, good will, love, benevolence, brotherly love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Have shown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point out, to show, demonstrate, prove, whether by arguments or by acts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manifest, display, put forth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Helped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-having ministered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to provide, take care of, distribute, the things necessary to sustain life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to take care of the poor and the sick</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to relieve one’s necessities (e.g. by collecting alms)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Them (Gk. Hagios)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saints, those set apart for God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02" name="Google Shape;10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lstStyle>
            <a:lvl1pPr marR="0" lvl="0" algn="ctr" rtl="0">
              <a:spcBef>
                <a:spcPts val="0"/>
              </a:spcBef>
              <a:spcAft>
                <a:spcPts val="0"/>
              </a:spcAft>
              <a:buClr>
                <a:srgbClr val="94A3D6"/>
              </a:buClr>
              <a:buSzPts val="4800"/>
              <a:buFont typeface="Lucida Sans"/>
              <a:buNone/>
              <a:defRPr sz="48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8" name="Google Shape;18;p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9" name="Google Shape;19;p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0" name="Google Shape;20;p2"/>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Clr>
                <a:srgbClr val="F9F9F9"/>
              </a:buClr>
              <a:buSzPts val="1820"/>
              <a:buFont typeface="Noto Sans Symbols"/>
              <a:buNone/>
              <a:defRPr sz="2800" b="0" i="0" u="none" strike="noStrike" cap="none">
                <a:solidFill>
                  <a:schemeClr val="lt1"/>
                </a:solidFill>
                <a:latin typeface="Book Antiqua"/>
                <a:ea typeface="Book Antiqua"/>
                <a:cs typeface="Book Antiqua"/>
                <a:sym typeface="Book Antiqua"/>
              </a:defRPr>
            </a:lvl1pPr>
            <a:lvl2pPr marR="0" lvl="1" algn="ctr" rtl="0">
              <a:spcBef>
                <a:spcPts val="480"/>
              </a:spcBef>
              <a:spcAft>
                <a:spcPts val="0"/>
              </a:spcAft>
              <a:buClr>
                <a:schemeClr val="lt1"/>
              </a:buClr>
              <a:buSzPts val="1920"/>
              <a:buFont typeface="Noto Sans Symbols"/>
              <a:buNone/>
              <a:defRPr sz="2400" b="0" i="0" u="none" strike="noStrike" cap="none">
                <a:solidFill>
                  <a:schemeClr val="lt1"/>
                </a:solidFill>
                <a:latin typeface="Book Antiqua"/>
                <a:ea typeface="Book Antiqua"/>
                <a:cs typeface="Book Antiqua"/>
                <a:sym typeface="Book Antiqua"/>
              </a:defRPr>
            </a:lvl2pPr>
            <a:lvl3pPr marR="0" lvl="2" algn="ctr" rtl="0">
              <a:spcBef>
                <a:spcPts val="440"/>
              </a:spcBef>
              <a:spcAft>
                <a:spcPts val="0"/>
              </a:spcAft>
              <a:buClr>
                <a:schemeClr val="lt1"/>
              </a:buClr>
              <a:buSzPts val="2090"/>
              <a:buFont typeface="Noto Sans Symbols"/>
              <a:buNone/>
              <a:defRPr sz="2200" b="0" i="0" u="none" strike="noStrike" cap="none">
                <a:solidFill>
                  <a:schemeClr val="lt1"/>
                </a:solidFill>
                <a:latin typeface="Book Antiqua"/>
                <a:ea typeface="Book Antiqua"/>
                <a:cs typeface="Book Antiqua"/>
                <a:sym typeface="Book Antiqua"/>
              </a:defRPr>
            </a:lvl3pPr>
            <a:lvl4pPr marR="0" lvl="3"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4pPr>
            <a:lvl5pPr marR="0" lvl="4"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5pPr>
            <a:lvl6pPr marR="0" lvl="5" algn="ctr" rtl="0">
              <a:spcBef>
                <a:spcPts val="360"/>
              </a:spcBef>
              <a:spcAft>
                <a:spcPts val="0"/>
              </a:spcAft>
              <a:buClr>
                <a:schemeClr val="lt1"/>
              </a:buClr>
              <a:buSzPts val="1800"/>
              <a:buFont typeface="Noto Sans Symbols"/>
              <a:buNone/>
              <a:defRPr sz="1800" b="0" i="0" u="none" strike="noStrike" cap="none">
                <a:solidFill>
                  <a:schemeClr val="lt1"/>
                </a:solidFill>
                <a:latin typeface="Book Antiqua"/>
                <a:ea typeface="Book Antiqua"/>
                <a:cs typeface="Book Antiqua"/>
                <a:sym typeface="Book Antiqua"/>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Book Antiqua"/>
                <a:ea typeface="Book Antiqua"/>
                <a:cs typeface="Book Antiqua"/>
                <a:sym typeface="Book Antiqua"/>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75" name="Google Shape;75;p1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6" name="Google Shape;76;p1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7" name="Google Shape;77;p1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24" name="Google Shape;24;p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5" name="Google Shape;25;p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6" name="Google Shape;26;p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lstStyle>
            <a:lvl1pPr marR="0" lvl="0" algn="l" rtl="0">
              <a:spcBef>
                <a:spcPts val="0"/>
              </a:spcBef>
              <a:spcAft>
                <a:spcPts val="0"/>
              </a:spcAft>
              <a:buClr>
                <a:srgbClr val="7587C3"/>
              </a:buClr>
              <a:buSzPts val="4800"/>
              <a:buFont typeface="Lucida Sans"/>
              <a:buNone/>
              <a:defRPr sz="4800" b="1" i="0" u="none" strike="noStrike" cap="none">
                <a:solidFill>
                  <a:srgbClr val="7587C3"/>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l" rtl="0">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l" rtl="0">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0" name="Google Shape;30;p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1" name="Google Shape;31;p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2" name="Google Shape;32;p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7" name="Google Shape;37;p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8" name="Google Shape;38;p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9" name="Google Shape;39;p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3" name="Google Shape;43;p6"/>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4" name="Google Shape;44;p6"/>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5" name="Google Shape;45;p6"/>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6" name="Google Shape;46;p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7" name="Google Shape;47;p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8" name="Google Shape;48;p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2" name="Google Shape;52;p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3" name="Google Shape;53;p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6" name="Google Shape;56;p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7" name="Google Shape;57;p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8D9FDD"/>
              </a:buClr>
              <a:buSzPts val="2200"/>
              <a:buFont typeface="Lucida Sans"/>
              <a:buNone/>
              <a:defRPr sz="2200" b="0" i="0" u="none" strike="noStrike" cap="none">
                <a:solidFill>
                  <a:srgbClr val="8D9FDD"/>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28600" algn="l" rtl="0">
              <a:spcBef>
                <a:spcPts val="240"/>
              </a:spcBef>
              <a:spcAft>
                <a:spcPts val="0"/>
              </a:spcAft>
              <a:buClr>
                <a:schemeClr val="lt1"/>
              </a:buClr>
              <a:buSzPts val="960"/>
              <a:buFont typeface="Noto Sans Symbols"/>
              <a:buNone/>
              <a:defRPr sz="1200" b="0" i="0" u="none" strike="noStrike" cap="none">
                <a:solidFill>
                  <a:schemeClr val="lt1"/>
                </a:solidFill>
                <a:latin typeface="Book Antiqua"/>
                <a:ea typeface="Book Antiqua"/>
                <a:cs typeface="Book Antiqua"/>
                <a:sym typeface="Book Antiqua"/>
              </a:defRPr>
            </a:lvl2pPr>
            <a:lvl3pPr marL="1371600" marR="0" lvl="2" indent="-228600" algn="l" rtl="0">
              <a:spcBef>
                <a:spcPts val="200"/>
              </a:spcBef>
              <a:spcAft>
                <a:spcPts val="0"/>
              </a:spcAft>
              <a:buClr>
                <a:schemeClr val="lt1"/>
              </a:buClr>
              <a:buSzPts val="950"/>
              <a:buFont typeface="Noto Sans Symbols"/>
              <a:buNone/>
              <a:defRPr sz="1000" b="0" i="0" u="none" strike="noStrike" cap="none">
                <a:solidFill>
                  <a:schemeClr val="lt1"/>
                </a:solidFill>
                <a:latin typeface="Book Antiqua"/>
                <a:ea typeface="Book Antiqua"/>
                <a:cs typeface="Book Antiqua"/>
                <a:sym typeface="Book Antiqua"/>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1" name="Google Shape;61;p9"/>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2" name="Google Shape;62;p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3" name="Google Shape;63;p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4" name="Google Shape;64;p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lstStyle>
            <a:lvl1pPr marR="0" lvl="0" algn="ctr" rtl="0">
              <a:spcBef>
                <a:spcPts val="0"/>
              </a:spcBef>
              <a:spcAft>
                <a:spcPts val="0"/>
              </a:spcAft>
              <a:buClr>
                <a:srgbClr val="94A3D6"/>
              </a:buClr>
              <a:buSzPts val="2000"/>
              <a:buFont typeface="Lucida Sans"/>
              <a:buNone/>
              <a:defRPr sz="20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txBody>
          <a:bodyPr spcFirstLastPara="1" wrap="square" lIns="91425" tIns="45700" rIns="91425" bIns="45700" anchor="t" anchorCtr="0"/>
          <a:lstStyle>
            <a:lvl1pPr marR="0" lvl="0" algn="l" rtl="0">
              <a:spcBef>
                <a:spcPts val="640"/>
              </a:spcBef>
              <a:spcAft>
                <a:spcPts val="0"/>
              </a:spcAft>
              <a:buClr>
                <a:srgbClr val="F9F9F9"/>
              </a:buClr>
              <a:buSzPts val="2080"/>
              <a:buFont typeface="Noto Sans Symbols"/>
              <a:buNone/>
              <a:defRPr sz="3200" b="0" i="0" u="none" strike="noStrike" cap="none">
                <a:solidFill>
                  <a:schemeClr val="lt1"/>
                </a:solidFill>
                <a:latin typeface="Book Antiqua"/>
                <a:ea typeface="Book Antiqua"/>
                <a:cs typeface="Book Antiqua"/>
                <a:sym typeface="Book Antiqua"/>
              </a:defRPr>
            </a:lvl1pPr>
            <a:lvl2pPr marR="0" lvl="1"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R="0" lvl="2"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R="0" lvl="4"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R="0" lvl="5"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R="0" lvl="6"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R="0" lvl="7"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R="0" lvl="8"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8" name="Google Shape;68;p10"/>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lstStyle>
            <a:lvl1pPr marL="457200" marR="0" lvl="0" indent="-228600" algn="ctr"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89560" algn="l" rtl="0">
              <a:spcBef>
                <a:spcPts val="240"/>
              </a:spcBef>
              <a:spcAft>
                <a:spcPts val="0"/>
              </a:spcAft>
              <a:buClr>
                <a:schemeClr val="lt1"/>
              </a:buClr>
              <a:buSzPts val="960"/>
              <a:buFont typeface="Noto Sans Symbols"/>
              <a:buChar char="◼"/>
              <a:defRPr sz="1200" b="0" i="0" u="none" strike="noStrike" cap="none">
                <a:solidFill>
                  <a:schemeClr val="lt1"/>
                </a:solidFill>
                <a:latin typeface="Book Antiqua"/>
                <a:ea typeface="Book Antiqua"/>
                <a:cs typeface="Book Antiqua"/>
                <a:sym typeface="Book Antiqua"/>
              </a:defRPr>
            </a:lvl2pPr>
            <a:lvl3pPr marL="1371600" marR="0" lvl="2" indent="-288925" algn="l" rtl="0">
              <a:spcBef>
                <a:spcPts val="200"/>
              </a:spcBef>
              <a:spcAft>
                <a:spcPts val="0"/>
              </a:spcAft>
              <a:buClr>
                <a:schemeClr val="lt1"/>
              </a:buClr>
              <a:buSzPts val="950"/>
              <a:buFont typeface="Noto Sans Symbols"/>
              <a:buChar char="▫"/>
              <a:defRPr sz="1000" b="0" i="0" u="none" strike="noStrike" cap="none">
                <a:solidFill>
                  <a:schemeClr val="lt1"/>
                </a:solidFill>
                <a:latin typeface="Book Antiqua"/>
                <a:ea typeface="Book Antiqua"/>
                <a:cs typeface="Book Antiqua"/>
                <a:sym typeface="Book Antiqua"/>
              </a:defRPr>
            </a:lvl3pPr>
            <a:lvl4pPr marL="1828800" marR="0" lvl="3"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4pPr>
            <a:lvl5pPr marL="2286000" marR="0" lvl="4"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9" name="Google Shape;69;p1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0" name="Google Shape;70;p1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1" name="Google Shape;71;p1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94A3D6"/>
              </a:buClr>
              <a:buSzPts val="4100"/>
              <a:buFont typeface="Lucida Sans"/>
              <a:buNone/>
              <a:defRPr sz="4100" b="1" i="0" u="none" strike="noStrike" cap="none">
                <a:solidFill>
                  <a:srgbClr val="94A3D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34506" y="20128"/>
            <a:ext cx="9144000" cy="6858000"/>
          </a:xfrm>
          <a:prstGeom prst="rect">
            <a:avLst/>
          </a:prstGeom>
          <a:noFill/>
          <a:ln>
            <a:noFill/>
          </a:ln>
        </p:spPr>
      </p:pic>
      <p:sp>
        <p:nvSpPr>
          <p:cNvPr id="89" name="Google Shape;89;p13"/>
          <p:cNvSpPr txBox="1">
            <a:spLocks noGrp="1"/>
          </p:cNvSpPr>
          <p:nvPr>
            <p:ph type="ctrTitle"/>
          </p:nvPr>
        </p:nvSpPr>
        <p:spPr>
          <a:xfrm>
            <a:off x="152400" y="2971800"/>
            <a:ext cx="8763000" cy="838200"/>
          </a:xfrm>
          <a:prstGeom prst="rect">
            <a:avLst/>
          </a:prstGeom>
          <a:solidFill>
            <a:srgbClr val="567292">
              <a:alpha val="80000"/>
            </a:srgbClr>
          </a:solidFill>
          <a:ln>
            <a:noFill/>
          </a:ln>
        </p:spPr>
        <p:txBody>
          <a:bodyPr spcFirstLastPara="1" wrap="square" lIns="45700" tIns="0" rIns="45700" bIns="0" anchor="b" anchorCtr="0">
            <a:noAutofit/>
          </a:bodyPr>
          <a:lstStyle/>
          <a:p>
            <a:pPr marL="0" marR="0" lvl="0" indent="0" algn="ctr" rtl="0">
              <a:spcBef>
                <a:spcPts val="0"/>
              </a:spcBef>
              <a:spcAft>
                <a:spcPts val="0"/>
              </a:spcAft>
              <a:buClr>
                <a:srgbClr val="00FF00"/>
              </a:buClr>
              <a:buSzPts val="5400"/>
              <a:buFont typeface="Lucida Sans"/>
              <a:buNone/>
            </a:pPr>
            <a:r>
              <a:rPr lang="en-US" sz="5400" b="1" i="0" u="none" strike="noStrike" cap="none" dirty="0" smtClean="0">
                <a:solidFill>
                  <a:srgbClr val="00FF00"/>
                </a:solidFill>
                <a:latin typeface="Lucida Sans"/>
                <a:ea typeface="Lucida Sans"/>
                <a:cs typeface="Lucida Sans"/>
                <a:sym typeface="Lucida Sans"/>
              </a:rPr>
              <a:t>God Will Not Forget</a:t>
            </a:r>
            <a:endParaRPr sz="5400" b="1" i="0" u="none" strike="noStrike" cap="none">
              <a:solidFill>
                <a:srgbClr val="00FF00"/>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5" name="Google Shape;133;p19"/>
          <p:cNvSpPr txBox="1"/>
          <p:nvPr/>
        </p:nvSpPr>
        <p:spPr>
          <a:xfrm>
            <a:off x="721658" y="1842246"/>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Matthew 25:40</a:t>
            </a:r>
            <a:endParaRPr sz="4400" b="1">
              <a:solidFill>
                <a:schemeClr val="lt1"/>
              </a:solidFill>
              <a:latin typeface="Lucida Sans"/>
              <a:ea typeface="Lucida Sans"/>
              <a:cs typeface="Lucida Sans"/>
              <a:sym typeface="Lucida Sans"/>
            </a:endParaRPr>
          </a:p>
        </p:txBody>
      </p:sp>
      <p:sp>
        <p:nvSpPr>
          <p:cNvPr id="6" name="Google Shape;134;p19"/>
          <p:cNvSpPr/>
          <p:nvPr/>
        </p:nvSpPr>
        <p:spPr>
          <a:xfrm>
            <a:off x="721658" y="2656258"/>
            <a:ext cx="8077199" cy="33321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chemeClr val="lt1"/>
                </a:solidFill>
                <a:latin typeface="Lucida Sans"/>
                <a:ea typeface="Lucida Sans"/>
                <a:cs typeface="Lucida Sans"/>
                <a:sym typeface="Lucida Sans"/>
              </a:rPr>
              <a:t>The King will reply, “I tell you the truth, whatever you did for one of the least of these brothers of mine, you did for 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5" name="Google Shape;133;p19"/>
          <p:cNvSpPr txBox="1"/>
          <p:nvPr/>
        </p:nvSpPr>
        <p:spPr>
          <a:xfrm>
            <a:off x="685799" y="1250576"/>
            <a:ext cx="774102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Small Church Advantage</a:t>
            </a:r>
            <a:endParaRPr sz="4400" b="1">
              <a:solidFill>
                <a:schemeClr val="lt1"/>
              </a:solidFill>
              <a:latin typeface="Lucida Sans"/>
              <a:ea typeface="Lucida Sans"/>
              <a:cs typeface="Lucida Sans"/>
              <a:sym typeface="Lucida Sans"/>
            </a:endParaRPr>
          </a:p>
        </p:txBody>
      </p:sp>
      <p:sp>
        <p:nvSpPr>
          <p:cNvPr id="6" name="Google Shape;134;p19"/>
          <p:cNvSpPr/>
          <p:nvPr/>
        </p:nvSpPr>
        <p:spPr>
          <a:xfrm>
            <a:off x="847164" y="2091482"/>
            <a:ext cx="8077199" cy="33321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chemeClr val="lt1"/>
                </a:solidFill>
                <a:latin typeface="Lucida Sans"/>
                <a:ea typeface="Lucida Sans"/>
                <a:cs typeface="Lucida Sans"/>
                <a:sym typeface="Lucida Sans"/>
              </a:rPr>
              <a:t>The smaller the group, the more likely there will be a higher percentage of members engaged in the goals of the team.</a:t>
            </a:r>
          </a:p>
          <a:p>
            <a:pPr marL="0" marR="0" lvl="0" indent="0" algn="l" rtl="0">
              <a:spcBef>
                <a:spcPts val="0"/>
              </a:spcBef>
              <a:spcAft>
                <a:spcPts val="0"/>
              </a:spcAft>
              <a:buNone/>
            </a:pPr>
            <a:r>
              <a:rPr lang="en-US" sz="2000" b="1" dirty="0" smtClean="0">
                <a:solidFill>
                  <a:schemeClr val="lt1"/>
                </a:solidFill>
                <a:latin typeface="Lucida Sans"/>
                <a:sym typeface="Lucida Sans"/>
              </a:rPr>
              <a:t>-</a:t>
            </a:r>
            <a:r>
              <a:rPr lang="en-US" sz="1600" b="1" dirty="0" smtClean="0">
                <a:solidFill>
                  <a:schemeClr val="lt1"/>
                </a:solidFill>
                <a:latin typeface="Lucida Sans"/>
                <a:sym typeface="Lucida Sans"/>
              </a:rPr>
              <a:t>Karl </a:t>
            </a:r>
            <a:r>
              <a:rPr lang="en-US" sz="1600" b="1" dirty="0" err="1" smtClean="0">
                <a:solidFill>
                  <a:schemeClr val="lt1"/>
                </a:solidFill>
                <a:latin typeface="Lucida Sans"/>
                <a:sym typeface="Lucida Sans"/>
              </a:rPr>
              <a:t>Vater</a:t>
            </a:r>
            <a:r>
              <a:rPr lang="en-US" sz="1600" b="1" dirty="0" smtClean="0">
                <a:solidFill>
                  <a:schemeClr val="lt1"/>
                </a:solidFill>
                <a:latin typeface="Lucida Sans"/>
                <a:sym typeface="Lucida Sans"/>
              </a:rPr>
              <a:t> “Engagement: A Small Church Advantage We Need to Cultivate” </a:t>
            </a:r>
          </a:p>
          <a:p>
            <a:pPr marL="0" marR="0" lvl="0" indent="0" algn="l" rtl="0">
              <a:spcBef>
                <a:spcPts val="0"/>
              </a:spcBef>
              <a:spcAft>
                <a:spcPts val="0"/>
              </a:spcAft>
              <a:buNone/>
            </a:pPr>
            <a:r>
              <a:rPr lang="en-US" sz="1600" b="1" dirty="0" smtClean="0">
                <a:solidFill>
                  <a:schemeClr val="lt1"/>
                </a:solidFill>
                <a:latin typeface="Lucida Sans"/>
                <a:sym typeface="Lucida Sans"/>
              </a:rPr>
              <a:t> </a:t>
            </a:r>
            <a:r>
              <a:rPr lang="en-US" sz="1600" b="1" dirty="0" smtClean="0">
                <a:solidFill>
                  <a:schemeClr val="lt1"/>
                </a:solidFill>
                <a:latin typeface="Lucida Sans"/>
                <a:sym typeface="Lucida Sans"/>
              </a:rPr>
              <a:t>  Sept. 27, 2018, Christianity Today Blog</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5" name="Google Shape;133;p19"/>
          <p:cNvSpPr txBox="1"/>
          <p:nvPr/>
        </p:nvSpPr>
        <p:spPr>
          <a:xfrm>
            <a:off x="685799" y="1250576"/>
            <a:ext cx="774102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Small Church Advantage</a:t>
            </a:r>
            <a:endParaRPr sz="4400" b="1">
              <a:solidFill>
                <a:schemeClr val="lt1"/>
              </a:solidFill>
              <a:latin typeface="Lucida Sans"/>
              <a:ea typeface="Lucida Sans"/>
              <a:cs typeface="Lucida Sans"/>
              <a:sym typeface="Lucida Sans"/>
            </a:endParaRPr>
          </a:p>
        </p:txBody>
      </p:sp>
      <p:sp>
        <p:nvSpPr>
          <p:cNvPr id="6" name="Google Shape;134;p19"/>
          <p:cNvSpPr/>
          <p:nvPr/>
        </p:nvSpPr>
        <p:spPr>
          <a:xfrm>
            <a:off x="847164" y="2091482"/>
            <a:ext cx="8077199" cy="33321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chemeClr val="lt1"/>
                </a:solidFill>
                <a:latin typeface="Lucida Sans"/>
                <a:ea typeface="Lucida Sans"/>
                <a:cs typeface="Lucida Sans"/>
                <a:sym typeface="Lucida Sans"/>
              </a:rPr>
              <a:t>Church health is promoted and measured on how deeply people are engaged in ministry, fellowship, and other aspects of church life and community</a:t>
            </a:r>
          </a:p>
          <a:p>
            <a:pPr marL="0" marR="0" lvl="0" indent="0" algn="l" rtl="0">
              <a:spcBef>
                <a:spcPts val="0"/>
              </a:spcBef>
              <a:spcAft>
                <a:spcPts val="0"/>
              </a:spcAft>
              <a:buNone/>
            </a:pPr>
            <a:r>
              <a:rPr lang="en-US" sz="2000" b="1" dirty="0" smtClean="0">
                <a:solidFill>
                  <a:schemeClr val="lt1"/>
                </a:solidFill>
                <a:latin typeface="Lucida Sans"/>
                <a:sym typeface="Lucida Sans"/>
              </a:rPr>
              <a:t>-</a:t>
            </a:r>
            <a:r>
              <a:rPr lang="en-US" sz="1600" b="1" dirty="0" smtClean="0">
                <a:solidFill>
                  <a:schemeClr val="lt1"/>
                </a:solidFill>
                <a:latin typeface="Lucida Sans"/>
                <a:sym typeface="Lucida Sans"/>
              </a:rPr>
              <a:t>Karl </a:t>
            </a:r>
            <a:r>
              <a:rPr lang="en-US" sz="1600" b="1" dirty="0" err="1" smtClean="0">
                <a:solidFill>
                  <a:schemeClr val="lt1"/>
                </a:solidFill>
                <a:latin typeface="Lucida Sans"/>
                <a:sym typeface="Lucida Sans"/>
              </a:rPr>
              <a:t>Vater</a:t>
            </a:r>
            <a:r>
              <a:rPr lang="en-US" sz="1600" b="1" dirty="0" smtClean="0">
                <a:solidFill>
                  <a:schemeClr val="lt1"/>
                </a:solidFill>
                <a:latin typeface="Lucida Sans"/>
                <a:sym typeface="Lucida Sans"/>
              </a:rPr>
              <a:t> “Engagement: A Small Church Advantage We Need to Cultivate” </a:t>
            </a:r>
          </a:p>
          <a:p>
            <a:pPr marL="0" marR="0" lvl="0" indent="0" algn="l" rtl="0">
              <a:spcBef>
                <a:spcPts val="0"/>
              </a:spcBef>
              <a:spcAft>
                <a:spcPts val="0"/>
              </a:spcAft>
              <a:buNone/>
            </a:pPr>
            <a:r>
              <a:rPr lang="en-US" sz="1600" b="1" dirty="0" smtClean="0">
                <a:solidFill>
                  <a:schemeClr val="lt1"/>
                </a:solidFill>
                <a:latin typeface="Lucida Sans"/>
                <a:sym typeface="Lucida Sans"/>
              </a:rPr>
              <a:t> </a:t>
            </a:r>
            <a:r>
              <a:rPr lang="en-US" sz="1600" b="1" dirty="0" smtClean="0">
                <a:solidFill>
                  <a:schemeClr val="lt1"/>
                </a:solidFill>
                <a:latin typeface="Lucida Sans"/>
                <a:sym typeface="Lucida Sans"/>
              </a:rPr>
              <a:t>  Sept. 27, 2018, Christianity Today Blog</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5" name="Google Shape;133;p19"/>
          <p:cNvSpPr txBox="1"/>
          <p:nvPr/>
        </p:nvSpPr>
        <p:spPr>
          <a:xfrm>
            <a:off x="685799" y="1250576"/>
            <a:ext cx="7741024"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Small Church Advantage</a:t>
            </a:r>
            <a:endParaRPr sz="4400" b="1">
              <a:solidFill>
                <a:schemeClr val="lt1"/>
              </a:solidFill>
              <a:latin typeface="Lucida Sans"/>
              <a:ea typeface="Lucida Sans"/>
              <a:cs typeface="Lucida Sans"/>
              <a:sym typeface="Lucida Sans"/>
            </a:endParaRPr>
          </a:p>
        </p:txBody>
      </p:sp>
      <p:sp>
        <p:nvSpPr>
          <p:cNvPr id="6" name="Google Shape;134;p19"/>
          <p:cNvSpPr/>
          <p:nvPr/>
        </p:nvSpPr>
        <p:spPr>
          <a:xfrm>
            <a:off x="753036" y="2091482"/>
            <a:ext cx="8171328" cy="33321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smtClean="0">
                <a:solidFill>
                  <a:schemeClr val="lt1"/>
                </a:solidFill>
                <a:latin typeface="Lucida Sans"/>
                <a:ea typeface="Lucida Sans"/>
                <a:cs typeface="Lucida Sans"/>
                <a:sym typeface="Lucida Sans"/>
              </a:rPr>
              <a:t>We need to help people to get engaged in relationships:</a:t>
            </a:r>
          </a:p>
          <a:p>
            <a:pPr marL="53975" marR="0" lvl="0" indent="457200" algn="l" rtl="0">
              <a:spcBef>
                <a:spcPts val="0"/>
              </a:spcBef>
              <a:spcAft>
                <a:spcPts val="0"/>
              </a:spcAft>
              <a:buClr>
                <a:schemeClr val="bg1"/>
              </a:buClr>
              <a:buFont typeface="Arial" pitchFamily="34" charset="0"/>
              <a:buChar char="•"/>
            </a:pPr>
            <a:r>
              <a:rPr lang="en-US" sz="3600" b="1" dirty="0" smtClean="0">
                <a:solidFill>
                  <a:schemeClr val="lt1"/>
                </a:solidFill>
                <a:latin typeface="Lucida Sans"/>
                <a:ea typeface="Lucida Sans"/>
                <a:cs typeface="Lucida Sans"/>
                <a:sym typeface="Lucida Sans"/>
              </a:rPr>
              <a:t>W</a:t>
            </a:r>
            <a:r>
              <a:rPr lang="en-US" sz="3600" b="1" dirty="0" smtClean="0">
                <a:solidFill>
                  <a:schemeClr val="lt1"/>
                </a:solidFill>
                <a:latin typeface="Lucida Sans"/>
                <a:ea typeface="Lucida Sans"/>
                <a:cs typeface="Lucida Sans"/>
                <a:sym typeface="Lucida Sans"/>
              </a:rPr>
              <a:t>ith Jesus</a:t>
            </a:r>
          </a:p>
          <a:p>
            <a:pPr marL="53975" marR="0" lvl="0" indent="457200" algn="l" rtl="0">
              <a:spcBef>
                <a:spcPts val="0"/>
              </a:spcBef>
              <a:spcAft>
                <a:spcPts val="0"/>
              </a:spcAft>
              <a:buClr>
                <a:schemeClr val="bg1"/>
              </a:buClr>
              <a:buFont typeface="Arial" pitchFamily="34" charset="0"/>
              <a:buChar char="•"/>
            </a:pPr>
            <a:r>
              <a:rPr lang="en-US" sz="3600" b="1" dirty="0" smtClean="0">
                <a:solidFill>
                  <a:schemeClr val="lt1"/>
                </a:solidFill>
                <a:latin typeface="Lucida Sans"/>
                <a:ea typeface="Lucida Sans"/>
                <a:cs typeface="Lucida Sans"/>
                <a:sym typeface="Lucida Sans"/>
              </a:rPr>
              <a:t>With each other</a:t>
            </a:r>
          </a:p>
          <a:p>
            <a:pPr marL="53975" marR="0" lvl="0" indent="457200" algn="l" rtl="0">
              <a:spcBef>
                <a:spcPts val="0"/>
              </a:spcBef>
              <a:spcAft>
                <a:spcPts val="0"/>
              </a:spcAft>
              <a:buClr>
                <a:schemeClr val="bg1"/>
              </a:buClr>
              <a:buFont typeface="Arial" pitchFamily="34" charset="0"/>
              <a:buChar char="•"/>
            </a:pPr>
            <a:r>
              <a:rPr lang="en-US" sz="3600" b="1" dirty="0" smtClean="0">
                <a:solidFill>
                  <a:schemeClr val="lt1"/>
                </a:solidFill>
                <a:latin typeface="Lucida Sans"/>
                <a:ea typeface="Lucida Sans"/>
                <a:cs typeface="Lucida Sans"/>
                <a:sym typeface="Lucida Sans"/>
              </a:rPr>
              <a:t>With the people in our  </a:t>
            </a:r>
          </a:p>
          <a:p>
            <a:pPr marL="53975" marR="0" lvl="0" indent="457200" algn="l" rtl="0">
              <a:spcBef>
                <a:spcPts val="0"/>
              </a:spcBef>
              <a:spcAft>
                <a:spcPts val="0"/>
              </a:spcAft>
              <a:buClr>
                <a:schemeClr val="bg1"/>
              </a:buClr>
            </a:pPr>
            <a:r>
              <a:rPr lang="en-US" sz="3600" b="1" dirty="0" smtClean="0">
                <a:solidFill>
                  <a:schemeClr val="lt1"/>
                </a:solidFill>
                <a:latin typeface="Lucida Sans"/>
                <a:ea typeface="Lucida Sans"/>
                <a:cs typeface="Lucida Sans"/>
                <a:sym typeface="Lucida Sans"/>
              </a:rPr>
              <a:t> </a:t>
            </a:r>
            <a:r>
              <a:rPr lang="en-US" sz="3600" b="1" dirty="0" smtClean="0">
                <a:solidFill>
                  <a:schemeClr val="lt1"/>
                </a:solidFill>
                <a:latin typeface="Lucida Sans"/>
                <a:ea typeface="Lucida Sans"/>
                <a:cs typeface="Lucida Sans"/>
                <a:sym typeface="Lucida Sans"/>
              </a:rPr>
              <a:t> neighborhoods who need to </a:t>
            </a:r>
          </a:p>
          <a:p>
            <a:pPr marL="53975" marR="0" lvl="0" indent="457200" algn="l" rtl="0">
              <a:spcBef>
                <a:spcPts val="0"/>
              </a:spcBef>
              <a:spcAft>
                <a:spcPts val="0"/>
              </a:spcAft>
              <a:buClr>
                <a:schemeClr val="bg1"/>
              </a:buClr>
            </a:pPr>
            <a:r>
              <a:rPr lang="en-US" sz="3600" b="1" dirty="0" smtClean="0">
                <a:solidFill>
                  <a:schemeClr val="lt1"/>
                </a:solidFill>
                <a:latin typeface="Lucida Sans"/>
                <a:ea typeface="Lucida Sans"/>
                <a:cs typeface="Lucida Sans"/>
                <a:sym typeface="Lucida Sans"/>
              </a:rPr>
              <a:t> </a:t>
            </a:r>
            <a:r>
              <a:rPr lang="en-US" sz="3600" b="1" dirty="0" smtClean="0">
                <a:solidFill>
                  <a:schemeClr val="lt1"/>
                </a:solidFill>
                <a:latin typeface="Lucida Sans"/>
                <a:ea typeface="Lucida Sans"/>
                <a:cs typeface="Lucida Sans"/>
                <a:sym typeface="Lucida Sans"/>
              </a:rPr>
              <a:t> be reached</a:t>
            </a:r>
            <a:endParaRPr lang="en-US" sz="3600" b="1" dirty="0" smtClean="0">
              <a:solidFill>
                <a:schemeClr val="lt1"/>
              </a:solidFill>
              <a:latin typeface="Lucida Sans"/>
              <a:ea typeface="Lucida Sans"/>
              <a:cs typeface="Lucida Sans"/>
              <a:sym typeface="Lucida Sans"/>
            </a:endParaRPr>
          </a:p>
          <a:p>
            <a:pPr marL="0" marR="0" lvl="0" indent="0" algn="l" rtl="0">
              <a:spcBef>
                <a:spcPts val="0"/>
              </a:spcBef>
              <a:spcAft>
                <a:spcPts val="0"/>
              </a:spcAft>
              <a:buNone/>
            </a:pPr>
            <a:r>
              <a:rPr lang="en-US" sz="1800" b="1" dirty="0" smtClean="0">
                <a:solidFill>
                  <a:schemeClr val="lt1"/>
                </a:solidFill>
                <a:latin typeface="Lucida Sans"/>
                <a:sym typeface="Lucida Sans"/>
              </a:rPr>
              <a:t>-</a:t>
            </a:r>
            <a:r>
              <a:rPr lang="en-US" b="1" dirty="0" smtClean="0">
                <a:solidFill>
                  <a:schemeClr val="lt1"/>
                </a:solidFill>
                <a:latin typeface="Lucida Sans"/>
                <a:sym typeface="Lucida Sans"/>
              </a:rPr>
              <a:t>Karl </a:t>
            </a:r>
            <a:r>
              <a:rPr lang="en-US" b="1" dirty="0" err="1" smtClean="0">
                <a:solidFill>
                  <a:schemeClr val="lt1"/>
                </a:solidFill>
                <a:latin typeface="Lucida Sans"/>
                <a:sym typeface="Lucida Sans"/>
              </a:rPr>
              <a:t>Vater</a:t>
            </a:r>
            <a:r>
              <a:rPr lang="en-US" b="1" dirty="0" smtClean="0">
                <a:solidFill>
                  <a:schemeClr val="lt1"/>
                </a:solidFill>
                <a:latin typeface="Lucida Sans"/>
                <a:sym typeface="Lucida Sans"/>
              </a:rPr>
              <a:t> “Engagement: A Small Church Advantage We Need to Cultivate” </a:t>
            </a:r>
          </a:p>
          <a:p>
            <a:pPr marL="0" marR="0" lvl="0" indent="0" algn="l" rtl="0">
              <a:spcBef>
                <a:spcPts val="0"/>
              </a:spcBef>
              <a:spcAft>
                <a:spcPts val="0"/>
              </a:spcAft>
              <a:buNone/>
            </a:pPr>
            <a:r>
              <a:rPr lang="en-US" b="1" dirty="0" smtClean="0">
                <a:solidFill>
                  <a:schemeClr val="lt1"/>
                </a:solidFill>
                <a:latin typeface="Lucida Sans"/>
                <a:sym typeface="Lucida Sans"/>
              </a:rPr>
              <a:t> </a:t>
            </a:r>
            <a:r>
              <a:rPr lang="en-US" b="1" dirty="0" smtClean="0">
                <a:solidFill>
                  <a:schemeClr val="lt1"/>
                </a:solidFill>
                <a:latin typeface="Lucida Sans"/>
                <a:sym typeface="Lucida Sans"/>
              </a:rPr>
              <a:t>  Sept. 27, 2018, Christianity Today Blog</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96" name="Google Shape;96;p14"/>
          <p:cNvSpPr/>
          <p:nvPr/>
        </p:nvSpPr>
        <p:spPr>
          <a:xfrm>
            <a:off x="42562" y="2967335"/>
            <a:ext cx="905889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1" u="none" strike="noStrike" cap="none">
                <a:solidFill>
                  <a:srgbClr val="FEFEFE"/>
                </a:solidFill>
                <a:latin typeface="Lucida Sans"/>
                <a:ea typeface="Lucida Sans"/>
                <a:cs typeface="Lucida Sans"/>
                <a:sym typeface="Lucida Sans"/>
              </a:rPr>
              <a:t>Quest for Significance</a:t>
            </a:r>
            <a:endParaRPr sz="6000" b="1" i="1" u="none" strike="noStrike" cap="none">
              <a:solidFill>
                <a:srgbClr val="FEFEFE"/>
              </a:solidFill>
              <a:latin typeface="Lucida Sans"/>
              <a:ea typeface="Lucida Sans"/>
              <a:cs typeface="Lucida Sans"/>
              <a:sym typeface="Lucida Sans"/>
            </a:endParaRPr>
          </a:p>
        </p:txBody>
      </p:sp>
      <p:pic>
        <p:nvPicPr>
          <p:cNvPr id="97" name="Google Shape;97;p14"/>
          <p:cNvPicPr preferRelativeResize="0"/>
          <p:nvPr/>
        </p:nvPicPr>
        <p:blipFill rotWithShape="1">
          <a:blip r:embed="rId3">
            <a:alphaModFix/>
          </a:blip>
          <a:srcRect/>
          <a:stretch/>
        </p:blipFill>
        <p:spPr>
          <a:xfrm>
            <a:off x="228600" y="2133600"/>
            <a:ext cx="8747975" cy="2514600"/>
          </a:xfrm>
          <a:prstGeom prst="rect">
            <a:avLst/>
          </a:prstGeom>
          <a:noFill/>
          <a:ln>
            <a:noFill/>
          </a:ln>
        </p:spPr>
      </p:pic>
      <p:sp>
        <p:nvSpPr>
          <p:cNvPr id="98" name="Google Shape;98;p14"/>
          <p:cNvSpPr txBox="1"/>
          <p:nvPr/>
        </p:nvSpPr>
        <p:spPr>
          <a:xfrm>
            <a:off x="1828800" y="4953000"/>
            <a:ext cx="55626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lt1"/>
                </a:solidFill>
                <a:latin typeface="Lucida Sans"/>
                <a:ea typeface="Lucida Sans"/>
                <a:cs typeface="Lucida Sans"/>
                <a:sym typeface="Lucida Sans"/>
              </a:rPr>
              <a:t>Calvin and Hobbes for October 17, 2013</a:t>
            </a:r>
            <a:endParaRPr/>
          </a:p>
          <a:p>
            <a:pPr marL="0" marR="0" lvl="0" indent="0" algn="ctr" rtl="0">
              <a:spcBef>
                <a:spcPts val="0"/>
              </a:spcBef>
              <a:spcAft>
                <a:spcPts val="0"/>
              </a:spcAft>
              <a:buNone/>
            </a:pPr>
            <a:r>
              <a:rPr lang="en-US" sz="1800" b="1" i="0" u="none" strike="noStrike" cap="none">
                <a:solidFill>
                  <a:schemeClr val="lt1"/>
                </a:solidFill>
                <a:latin typeface="Lucida Sans"/>
                <a:ea typeface="Lucida Sans"/>
                <a:cs typeface="Lucida Sans"/>
                <a:sym typeface="Lucida Sans"/>
              </a:rPr>
              <a:t>By Bill Waterson</a:t>
            </a:r>
            <a:endParaRPr sz="1800" b="1" i="0" u="none" strike="noStrike" cap="none">
              <a:solidFill>
                <a:schemeClr val="lt1"/>
              </a:solidFill>
              <a:latin typeface="Lucida Sans"/>
              <a:ea typeface="Lucida Sans"/>
              <a:cs typeface="Lucida Sans"/>
              <a:sym typeface="Lucida Sans"/>
            </a:endParaRPr>
          </a:p>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05" name="Google Shape;105;p15"/>
          <p:cNvSpPr txBox="1"/>
          <p:nvPr/>
        </p:nvSpPr>
        <p:spPr>
          <a:xfrm>
            <a:off x="685800" y="1524000"/>
            <a:ext cx="67818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a:solidFill>
                  <a:schemeClr val="lt1"/>
                </a:solidFill>
                <a:latin typeface="Lucida Sans"/>
                <a:ea typeface="Lucida Sans"/>
                <a:cs typeface="Lucida Sans"/>
                <a:sym typeface="Lucida Sans"/>
              </a:rPr>
              <a:t>Hebrews 6:10 (NIV)</a:t>
            </a:r>
            <a:endParaRPr sz="4400" b="1">
              <a:solidFill>
                <a:schemeClr val="lt1"/>
              </a:solidFill>
              <a:latin typeface="Lucida Sans"/>
              <a:ea typeface="Lucida Sans"/>
              <a:cs typeface="Lucida Sans"/>
              <a:sym typeface="Lucida Sans"/>
            </a:endParaRPr>
          </a:p>
        </p:txBody>
      </p:sp>
      <p:sp>
        <p:nvSpPr>
          <p:cNvPr id="106" name="Google Shape;106;p15"/>
          <p:cNvSpPr/>
          <p:nvPr/>
        </p:nvSpPr>
        <p:spPr>
          <a:xfrm>
            <a:off x="990600" y="2514600"/>
            <a:ext cx="7315200"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Lucida Sans"/>
                <a:ea typeface="Lucida Sans"/>
                <a:cs typeface="Lucida Sans"/>
                <a:sym typeface="Lucida Sans"/>
              </a:rPr>
              <a:t>God is not unjust; he will not forget your work and the love you have shown him as you have helped his people and continue to help them.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12" name="Google Shape;112;p16"/>
          <p:cNvSpPr txBox="1"/>
          <p:nvPr/>
        </p:nvSpPr>
        <p:spPr>
          <a:xfrm>
            <a:off x="685800" y="152400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lt1"/>
                </a:solidFill>
                <a:latin typeface="Lucida Sans"/>
                <a:ea typeface="Lucida Sans"/>
                <a:cs typeface="Lucida Sans"/>
                <a:sym typeface="Lucida Sans"/>
              </a:rPr>
              <a:t>Hebrews 6:11</a:t>
            </a:r>
            <a:endParaRPr sz="4400" b="1">
              <a:solidFill>
                <a:schemeClr val="lt1"/>
              </a:solidFill>
              <a:latin typeface="Lucida Sans"/>
              <a:ea typeface="Lucida Sans"/>
              <a:cs typeface="Lucida Sans"/>
              <a:sym typeface="Lucida Sans"/>
            </a:endParaRPr>
          </a:p>
        </p:txBody>
      </p:sp>
      <p:sp>
        <p:nvSpPr>
          <p:cNvPr id="113" name="Google Shape;113;p16"/>
          <p:cNvSpPr/>
          <p:nvPr/>
        </p:nvSpPr>
        <p:spPr>
          <a:xfrm>
            <a:off x="990600" y="2514600"/>
            <a:ext cx="731520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Lucida Sans"/>
                <a:ea typeface="Lucida Sans"/>
                <a:cs typeface="Lucida Sans"/>
                <a:sym typeface="Lucida Sans"/>
              </a:rPr>
              <a:t>We want each of you to show this same diligence to the very end, so that what you hope for may be fully realized.</a:t>
            </a:r>
            <a:endParaRPr sz="4000" b="1">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19" name="Google Shape;119;p17"/>
          <p:cNvSpPr txBox="1"/>
          <p:nvPr/>
        </p:nvSpPr>
        <p:spPr>
          <a:xfrm>
            <a:off x="685800" y="152400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lt1"/>
                </a:solidFill>
                <a:latin typeface="Lucida Sans"/>
                <a:ea typeface="Lucida Sans"/>
                <a:cs typeface="Lucida Sans"/>
                <a:sym typeface="Lucida Sans"/>
              </a:rPr>
              <a:t>Hebrews 6:12</a:t>
            </a:r>
            <a:endParaRPr sz="4400" b="1">
              <a:solidFill>
                <a:schemeClr val="lt1"/>
              </a:solidFill>
              <a:latin typeface="Lucida Sans"/>
              <a:ea typeface="Lucida Sans"/>
              <a:cs typeface="Lucida Sans"/>
              <a:sym typeface="Lucida Sans"/>
            </a:endParaRPr>
          </a:p>
        </p:txBody>
      </p:sp>
      <p:sp>
        <p:nvSpPr>
          <p:cNvPr id="120" name="Google Shape;120;p17"/>
          <p:cNvSpPr/>
          <p:nvPr/>
        </p:nvSpPr>
        <p:spPr>
          <a:xfrm>
            <a:off x="928777" y="2546230"/>
            <a:ext cx="731520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Lucida Sans"/>
                <a:ea typeface="Lucida Sans"/>
                <a:cs typeface="Lucida Sans"/>
                <a:sym typeface="Lucida Sans"/>
              </a:rPr>
              <a:t>We do not want you to become lazy, but to imitate those who through faith and patience inherit what has been promised.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19" name="Google Shape;119;p17"/>
          <p:cNvSpPr txBox="1"/>
          <p:nvPr/>
        </p:nvSpPr>
        <p:spPr>
          <a:xfrm>
            <a:off x="685800" y="145228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2 Timothy 4:7-8</a:t>
            </a:r>
            <a:endParaRPr sz="4400" b="1">
              <a:solidFill>
                <a:schemeClr val="lt1"/>
              </a:solidFill>
              <a:latin typeface="Lucida Sans"/>
              <a:ea typeface="Lucida Sans"/>
              <a:cs typeface="Lucida Sans"/>
              <a:sym typeface="Lucida Sans"/>
            </a:endParaRPr>
          </a:p>
        </p:txBody>
      </p:sp>
      <p:sp>
        <p:nvSpPr>
          <p:cNvPr id="120" name="Google Shape;120;p17"/>
          <p:cNvSpPr/>
          <p:nvPr/>
        </p:nvSpPr>
        <p:spPr>
          <a:xfrm>
            <a:off x="860612" y="2402790"/>
            <a:ext cx="7736541" cy="3170099"/>
          </a:xfrm>
          <a:prstGeom prst="rect">
            <a:avLst/>
          </a:prstGeom>
          <a:noFill/>
          <a:ln>
            <a:noFill/>
          </a:ln>
        </p:spPr>
        <p:txBody>
          <a:bodyPr spcFirstLastPara="1" wrap="square" lIns="91425" tIns="45700" rIns="91425" bIns="45700" anchor="t" anchorCtr="0">
            <a:noAutofit/>
          </a:bodyPr>
          <a:lstStyle/>
          <a:p>
            <a:pPr lvl="0"/>
            <a:r>
              <a:rPr lang="en-US" sz="3200" b="1" dirty="0" smtClean="0">
                <a:solidFill>
                  <a:schemeClr val="bg1"/>
                </a:solidFill>
                <a:effectLst>
                  <a:outerShdw blurRad="38100" dist="38100" dir="2700000" algn="tl">
                    <a:srgbClr val="000000">
                      <a:alpha val="43137"/>
                    </a:srgbClr>
                  </a:outerShdw>
                </a:effectLst>
                <a:latin typeface="Lucida Sans" pitchFamily="34" charset="0"/>
              </a:rPr>
              <a:t>I </a:t>
            </a:r>
            <a:r>
              <a:rPr lang="en-US" sz="3200" b="1" dirty="0" smtClean="0">
                <a:solidFill>
                  <a:schemeClr val="bg1"/>
                </a:solidFill>
                <a:effectLst>
                  <a:outerShdw blurRad="38100" dist="38100" dir="2700000" algn="tl">
                    <a:srgbClr val="000000">
                      <a:alpha val="43137"/>
                    </a:srgbClr>
                  </a:outerShdw>
                </a:effectLst>
                <a:latin typeface="Lucida Sans" pitchFamily="34" charset="0"/>
              </a:rPr>
              <a:t>have fought the good fight, I have finished the race, I have kept the faith. </a:t>
            </a:r>
            <a:r>
              <a:rPr lang="en-US" sz="3200" b="1" dirty="0" smtClean="0">
                <a:solidFill>
                  <a:schemeClr val="bg1"/>
                </a:solidFill>
                <a:effectLst>
                  <a:outerShdw blurRad="38100" dist="38100" dir="2700000" algn="tl">
                    <a:srgbClr val="000000">
                      <a:alpha val="43137"/>
                    </a:srgbClr>
                  </a:outerShdw>
                </a:effectLst>
                <a:latin typeface="Lucida Sans" pitchFamily="34" charset="0"/>
              </a:rPr>
              <a:t>Now </a:t>
            </a:r>
            <a:r>
              <a:rPr lang="en-US" sz="3200" b="1" dirty="0" smtClean="0">
                <a:solidFill>
                  <a:schemeClr val="bg1"/>
                </a:solidFill>
                <a:effectLst>
                  <a:outerShdw blurRad="38100" dist="38100" dir="2700000" algn="tl">
                    <a:srgbClr val="000000">
                      <a:alpha val="43137"/>
                    </a:srgbClr>
                  </a:outerShdw>
                </a:effectLst>
                <a:latin typeface="Lucida Sans" pitchFamily="34" charset="0"/>
              </a:rPr>
              <a:t>there is in store for me the crown of righteousness, which the Lord, the righteous Judge, will award to me on that day—and not only to me, but also to all who have longed for his appearing.</a:t>
            </a:r>
            <a:endParaRPr sz="1100" b="1">
              <a:solidFill>
                <a:schemeClr val="bg1"/>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26" name="Google Shape;126;p18"/>
          <p:cNvSpPr txBox="1"/>
          <p:nvPr/>
        </p:nvSpPr>
        <p:spPr>
          <a:xfrm>
            <a:off x="685800" y="129540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lt1"/>
                </a:solidFill>
                <a:latin typeface="Lucida Sans"/>
                <a:ea typeface="Lucida Sans"/>
                <a:cs typeface="Lucida Sans"/>
                <a:sym typeface="Lucida Sans"/>
              </a:rPr>
              <a:t>Hebrews 13:1-2</a:t>
            </a:r>
            <a:endParaRPr sz="4400" b="1">
              <a:solidFill>
                <a:schemeClr val="lt1"/>
              </a:solidFill>
              <a:latin typeface="Lucida Sans"/>
              <a:ea typeface="Lucida Sans"/>
              <a:cs typeface="Lucida Sans"/>
              <a:sym typeface="Lucida Sans"/>
            </a:endParaRPr>
          </a:p>
        </p:txBody>
      </p:sp>
      <p:sp>
        <p:nvSpPr>
          <p:cNvPr id="127" name="Google Shape;127;p18"/>
          <p:cNvSpPr/>
          <p:nvPr/>
        </p:nvSpPr>
        <p:spPr>
          <a:xfrm>
            <a:off x="685800" y="2109411"/>
            <a:ext cx="8077199"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Lucida Sans"/>
                <a:ea typeface="Lucida Sans"/>
                <a:cs typeface="Lucida Sans"/>
                <a:sym typeface="Lucida Sans"/>
              </a:rPr>
              <a:t>Keep on loving one another as brothers and sisters. </a:t>
            </a:r>
            <a:r>
              <a:rPr lang="en-US" sz="4000" b="1" baseline="30000">
                <a:solidFill>
                  <a:schemeClr val="lt1"/>
                </a:solidFill>
                <a:latin typeface="Lucida Sans"/>
                <a:ea typeface="Lucida Sans"/>
                <a:cs typeface="Lucida Sans"/>
                <a:sym typeface="Lucida Sans"/>
              </a:rPr>
              <a:t>2 </a:t>
            </a:r>
            <a:r>
              <a:rPr lang="en-US" sz="4000" b="1">
                <a:solidFill>
                  <a:schemeClr val="lt1"/>
                </a:solidFill>
                <a:latin typeface="Lucida Sans"/>
                <a:ea typeface="Lucida Sans"/>
                <a:cs typeface="Lucida Sans"/>
                <a:sym typeface="Lucida Sans"/>
              </a:rPr>
              <a:t>Do not forget to show hospitality to strangers, for by so doing some people have shown hospitality to angels without knowing it.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33" name="Google Shape;133;p19"/>
          <p:cNvSpPr txBox="1"/>
          <p:nvPr/>
        </p:nvSpPr>
        <p:spPr>
          <a:xfrm>
            <a:off x="685800" y="129540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lt1"/>
                </a:solidFill>
                <a:latin typeface="Lucida Sans"/>
                <a:ea typeface="Lucida Sans"/>
                <a:cs typeface="Lucida Sans"/>
                <a:sym typeface="Lucida Sans"/>
              </a:rPr>
              <a:t>Hebrews 13:16</a:t>
            </a:r>
            <a:endParaRPr sz="4400" b="1">
              <a:solidFill>
                <a:schemeClr val="lt1"/>
              </a:solidFill>
              <a:latin typeface="Lucida Sans"/>
              <a:ea typeface="Lucida Sans"/>
              <a:cs typeface="Lucida Sans"/>
              <a:sym typeface="Lucida Sans"/>
            </a:endParaRPr>
          </a:p>
        </p:txBody>
      </p:sp>
      <p:sp>
        <p:nvSpPr>
          <p:cNvPr id="134" name="Google Shape;134;p19"/>
          <p:cNvSpPr/>
          <p:nvPr/>
        </p:nvSpPr>
        <p:spPr>
          <a:xfrm>
            <a:off x="685800" y="2109411"/>
            <a:ext cx="8077199"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lt1"/>
                </a:solidFill>
                <a:latin typeface="Lucida Sans"/>
                <a:ea typeface="Lucida Sans"/>
                <a:cs typeface="Lucida Sans"/>
                <a:sym typeface="Lucida Sans"/>
              </a:rPr>
              <a:t>And do not forget to do good and to share with others, for with such sacrifices God is pleased.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FF00"/>
              </a:buClr>
              <a:buSzPts val="4400"/>
              <a:buFont typeface="Lucida Sans"/>
              <a:buNone/>
            </a:pPr>
            <a:r>
              <a:rPr lang="en-US" sz="4400" b="1" i="0" u="none" strike="noStrike" cap="none">
                <a:solidFill>
                  <a:srgbClr val="00FF00"/>
                </a:solidFill>
                <a:latin typeface="Lucida Sans"/>
                <a:ea typeface="Lucida Sans"/>
                <a:cs typeface="Lucida Sans"/>
                <a:sym typeface="Lucida Sans"/>
              </a:rPr>
              <a:t>God Will Not Forget</a:t>
            </a:r>
            <a:endParaRPr sz="4400" b="1" i="0" u="none" strike="noStrike" cap="none">
              <a:solidFill>
                <a:srgbClr val="00FF00"/>
              </a:solidFill>
              <a:latin typeface="Lucida Sans"/>
              <a:ea typeface="Lucida Sans"/>
              <a:cs typeface="Lucida Sans"/>
              <a:sym typeface="Lucida Sans"/>
            </a:endParaRPr>
          </a:p>
        </p:txBody>
      </p:sp>
      <p:sp>
        <p:nvSpPr>
          <p:cNvPr id="133" name="Google Shape;133;p19"/>
          <p:cNvSpPr txBox="1"/>
          <p:nvPr/>
        </p:nvSpPr>
        <p:spPr>
          <a:xfrm>
            <a:off x="685800" y="1295400"/>
            <a:ext cx="5334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smtClean="0">
                <a:solidFill>
                  <a:schemeClr val="lt1"/>
                </a:solidFill>
                <a:latin typeface="Lucida Sans"/>
                <a:ea typeface="Lucida Sans"/>
                <a:cs typeface="Lucida Sans"/>
                <a:sym typeface="Lucida Sans"/>
              </a:rPr>
              <a:t>Matthew 25:31-46</a:t>
            </a:r>
            <a:endParaRPr sz="4400" b="1">
              <a:solidFill>
                <a:schemeClr val="lt1"/>
              </a:solidFill>
              <a:latin typeface="Lucida Sans"/>
              <a:ea typeface="Lucida Sans"/>
              <a:cs typeface="Lucida Sans"/>
              <a:sym typeface="Lucida Sans"/>
            </a:endParaRPr>
          </a:p>
        </p:txBody>
      </p:sp>
      <p:sp>
        <p:nvSpPr>
          <p:cNvPr id="134" name="Google Shape;134;p19"/>
          <p:cNvSpPr/>
          <p:nvPr/>
        </p:nvSpPr>
        <p:spPr>
          <a:xfrm>
            <a:off x="685800" y="2109412"/>
            <a:ext cx="8077199" cy="15661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chemeClr val="lt1"/>
                </a:solidFill>
                <a:latin typeface="Lucida Sans"/>
                <a:ea typeface="Lucida Sans"/>
                <a:cs typeface="Lucida Sans"/>
                <a:sym typeface="Lucida Sans"/>
              </a:rPr>
              <a:t> </a:t>
            </a:r>
            <a:r>
              <a:rPr lang="en-US" sz="4000" b="1" dirty="0" smtClean="0">
                <a:solidFill>
                  <a:schemeClr val="lt1"/>
                </a:solidFill>
                <a:latin typeface="Lucida Sans"/>
                <a:ea typeface="Lucida Sans"/>
                <a:cs typeface="Lucida Sans"/>
                <a:sym typeface="Lucida Sans"/>
              </a:rPr>
              <a:t> </a:t>
            </a:r>
            <a:r>
              <a:rPr lang="en-US" sz="4000" b="1" dirty="0" smtClean="0">
                <a:solidFill>
                  <a:schemeClr val="lt1"/>
                </a:solidFill>
                <a:latin typeface="Lucida Sans"/>
                <a:ea typeface="Lucida Sans"/>
                <a:cs typeface="Lucida Sans"/>
                <a:sym typeface="Lucida Sans"/>
              </a:rPr>
              <a:t>Parable of the sheep and the </a:t>
            </a:r>
          </a:p>
          <a:p>
            <a:pPr marL="0" marR="0" lvl="0" indent="0" algn="l" rtl="0">
              <a:spcBef>
                <a:spcPts val="0"/>
              </a:spcBef>
              <a:spcAft>
                <a:spcPts val="0"/>
              </a:spcAft>
              <a:buNone/>
            </a:pPr>
            <a:r>
              <a:rPr lang="en-US" sz="4000" b="1" dirty="0" smtClean="0">
                <a:solidFill>
                  <a:schemeClr val="lt1"/>
                </a:solidFill>
                <a:latin typeface="Lucida Sans"/>
                <a:ea typeface="Lucida Sans"/>
                <a:cs typeface="Lucida Sans"/>
                <a:sym typeface="Lucida Sans"/>
              </a:rPr>
              <a:t> </a:t>
            </a:r>
            <a:r>
              <a:rPr lang="en-US" sz="4000" b="1" dirty="0" smtClean="0">
                <a:solidFill>
                  <a:schemeClr val="lt1"/>
                </a:solidFill>
                <a:latin typeface="Lucida Sans"/>
                <a:ea typeface="Lucida Sans"/>
                <a:cs typeface="Lucida Sans"/>
                <a:sym typeface="Lucida Sans"/>
              </a:rPr>
              <a:t> </a:t>
            </a:r>
            <a:r>
              <a:rPr lang="en-US" sz="4000" b="1" dirty="0" smtClean="0">
                <a:solidFill>
                  <a:schemeClr val="lt1"/>
                </a:solidFill>
                <a:latin typeface="Lucida Sans"/>
                <a:ea typeface="Lucida Sans"/>
                <a:cs typeface="Lucida Sans"/>
                <a:sym typeface="Lucida Sans"/>
              </a:rPr>
              <a:t>goats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pex">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771</Words>
  <PresentationFormat>On-screen Show (4:3)</PresentationFormat>
  <Paragraphs>96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Lucida Sans</vt:lpstr>
      <vt:lpstr>Book Antiqua</vt:lpstr>
      <vt:lpstr>Calibri</vt:lpstr>
      <vt:lpstr>Noto Sans Symbols</vt:lpstr>
      <vt:lpstr>Apex</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lpstr>God Will Not Forget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WILL NOT FORGET</dc:title>
  <dc:creator>Admin</dc:creator>
  <cp:lastModifiedBy>Admin</cp:lastModifiedBy>
  <cp:revision>3</cp:revision>
  <dcterms:modified xsi:type="dcterms:W3CDTF">2018-09-30T15:24:33Z</dcterms:modified>
</cp:coreProperties>
</file>