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5"/>
  </p:notesMasterIdLst>
  <p:sldIdLst>
    <p:sldId id="256" r:id="rId3"/>
    <p:sldId id="260" r:id="rId4"/>
    <p:sldId id="257" r:id="rId5"/>
    <p:sldId id="262" r:id="rId6"/>
    <p:sldId id="258" r:id="rId7"/>
    <p:sldId id="259" r:id="rId8"/>
    <p:sldId id="264" r:id="rId9"/>
    <p:sldId id="266" r:id="rId10"/>
    <p:sldId id="265" r:id="rId11"/>
    <p:sldId id="268" r:id="rId12"/>
    <p:sldId id="267" r:id="rId13"/>
    <p:sldId id="261" r:id="rId14"/>
  </p:sldIdLst>
  <p:sldSz cx="9144000" cy="6858000" type="screen4x3"/>
  <p:notesSz cx="6858000" cy="9144000"/>
  <p:embeddedFontLst>
    <p:embeddedFont>
      <p:font typeface="Book Antiqua" pitchFamily="18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7701" autoAdjust="0"/>
  </p:normalViewPr>
  <p:slideViewPr>
    <p:cSldViewPr snapToGrid="0">
      <p:cViewPr varScale="1">
        <p:scale>
          <a:sx n="86" d="100"/>
          <a:sy n="86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eleph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	cattle, oxen, family; from root word to teach, learn, utter, tame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(male)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bayith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	house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(male)	home, house as containing a family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household, family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those belonging to the same household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family of descendants, descendants as organized body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patria-	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lineage running back to some progenitor, ancestry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(female)	a nation or tribe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 group of families, all those who in a given people lay claim to a common origin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family, in a wider sense, nation, people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from male Gk. root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pater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father, parent, The Father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protector, upholder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patria-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lineage running back to some progenitor, ancestry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(female)	a nation or tribe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 group of families, all those who in a given people lay claim to a common origin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family, in a wider sense, nation, people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from male Gk. root </a:t>
            </a:r>
            <a:r>
              <a:rPr lang="en-US" sz="1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pater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father, parent, The Father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nourisher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protector, upholder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lang="en-US" sz="12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Calibri"/>
                <a:sym typeface="Calibri"/>
              </a:rPr>
              <a:t>“derives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sym typeface="Calibri"/>
              </a:rPr>
              <a:t> its name” (</a:t>
            </a:r>
            <a:r>
              <a:rPr lang="en-US" sz="1200" b="1" i="0" u="none" strike="noStrike" cap="none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gk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sym typeface="Calibri"/>
              </a:rPr>
              <a:t>. </a:t>
            </a:r>
            <a:r>
              <a:rPr lang="en-US" sz="1200" b="1" i="0" u="none" strike="noStrike" cap="none" baseline="0" dirty="0" err="1" smtClean="0">
                <a:solidFill>
                  <a:schemeClr val="dk1"/>
                </a:solidFill>
                <a:latin typeface="Calibri"/>
                <a:sym typeface="Calibri"/>
              </a:rPr>
              <a:t>onomazo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Calibri"/>
                <a:sym typeface="Calibri"/>
              </a:rPr>
              <a:t>)-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sym typeface="Calibri"/>
              </a:rPr>
              <a:t>to bear the name of;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sym typeface="Calibri"/>
              </a:rPr>
              <a:t>	name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sym typeface="Calibri"/>
              </a:rPr>
              <a:t>	  -used for everything which the name covers—the thought or feeling of which is aroused in the mind by mentioning, hearing, remembering, the name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sym typeface="Calibri"/>
              </a:rPr>
              <a:t> 	  -the cause or reason named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those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who, through the powerful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working of the Spirit of God, believe upon and receive Jesus Christ and His sacrifice for their sins are reconciled to God and adopted to His family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 descr="Cover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700" dir="16200000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0" i="0" u="none" strike="noStrike" cap="none">
                  <a:solidFill>
                    <a:srgbClr val="E1DCA5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E1DCA5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23" name="Google Shape;23;p2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10800000">
              <a:off x="4831976" y="192293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E1DCA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1"/>
          </p:nvPr>
        </p:nvSpPr>
        <p:spPr>
          <a:xfrm rot="5400000">
            <a:off x="2633092" y="314502"/>
            <a:ext cx="3877815" cy="774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23" name="Google Shape;123;p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24" name="Google Shape;124;p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25" name="Google Shape;125;p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13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 rot="5400000">
            <a:off x="4822274" y="2503684"/>
            <a:ext cx="5566765" cy="167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 rot="5400000">
            <a:off x="930536" y="607806"/>
            <a:ext cx="5023821" cy="550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34" name="Google Shape;134;p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35" name="Google Shape;135;p14"/>
            <p:cNvCxnSpPr/>
            <p:nvPr/>
          </p:nvCxnSpPr>
          <p:spPr>
            <a:xfrm rot="10800000">
              <a:off x="1815339" y="1924709"/>
              <a:ext cx="2468880" cy="2505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14"/>
            <p:cNvCxnSpPr/>
            <p:nvPr/>
          </p:nvCxnSpPr>
          <p:spPr>
            <a:xfrm rot="10800000">
              <a:off x="4826613" y="1927417"/>
              <a:ext cx="2468880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41" name="Google Shape;41;p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42" name="Google Shape;42;p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Google Shape;43;p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 descr="CoverOverlay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6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58" name="Google Shape;58;p6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59" name="Google Shape;59;p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0" name="Google Shape;60;p6"/>
            <p:cNvCxnSpPr/>
            <p:nvPr/>
          </p:nvCxnSpPr>
          <p:spPr>
            <a:xfrm rot="10800000">
              <a:off x="4831976" y="1927412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71" name="Google Shape;71;p7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72" name="Google Shape;72;p7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73" name="Google Shape;73;p7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74;p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2"/>
          </p:nvPr>
        </p:nvSpPr>
        <p:spPr>
          <a:xfrm>
            <a:off x="4645151" y="2240280"/>
            <a:ext cx="3803904" cy="387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688488" y="2947595"/>
            <a:ext cx="3803904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3"/>
          </p:nvPr>
        </p:nvSpPr>
        <p:spPr>
          <a:xfrm>
            <a:off x="5002306" y="2240280"/>
            <a:ext cx="3447288" cy="6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4"/>
          </p:nvPr>
        </p:nvSpPr>
        <p:spPr>
          <a:xfrm>
            <a:off x="4645026" y="2944368"/>
            <a:ext cx="3799728" cy="317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86" name="Google Shape;86;p8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87" name="Google Shape;87;p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88" name="Google Shape;88;p8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8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96" name="Google Shape;96;p9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97" name="Google Shape;97;p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8" name="Google Shape;98;p9"/>
            <p:cNvCxnSpPr/>
            <p:nvPr/>
          </p:nvCxnSpPr>
          <p:spPr>
            <a:xfrm rot="10800000">
              <a:off x="4831976" y="1922650"/>
              <a:ext cx="3119718" cy="1588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body" idx="1"/>
          </p:nvPr>
        </p:nvSpPr>
        <p:spPr>
          <a:xfrm>
            <a:off x="692001" y="559398"/>
            <a:ext cx="4116667" cy="5566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2"/>
          </p:nvPr>
        </p:nvSpPr>
        <p:spPr>
          <a:xfrm>
            <a:off x="5034579" y="3603812"/>
            <a:ext cx="3411725" cy="251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ook Antiqua"/>
              <a:buNone/>
              <a:defRPr sz="28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>
            <a:spLocks noGrp="1"/>
          </p:cNvSpPr>
          <p:nvPr>
            <p:ph type="pic" idx="2"/>
          </p:nvPr>
        </p:nvSpPr>
        <p:spPr>
          <a:xfrm rot="240000">
            <a:off x="2183792" y="666965"/>
            <a:ext cx="4772156" cy="3598016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3921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688489" y="5324306"/>
            <a:ext cx="775626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0"/>
          </a:blip>
          <a:tile tx="0" ty="0" sx="60000" sy="6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10980"/>
                </a:srgbClr>
              </a:gs>
              <a:gs pos="83000">
                <a:srgbClr val="000000">
                  <a:alpha val="10980"/>
                </a:srgbClr>
              </a:gs>
              <a:gs pos="100000">
                <a:srgbClr val="664515">
                  <a:alpha val="2274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FEFEFE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 amt="0"/>
          </a:blip>
          <a:tile tx="0" ty="0" sx="60000" sy="60000" flip="none" algn="tl"/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10980"/>
                </a:srgbClr>
              </a:gs>
              <a:gs pos="83000">
                <a:srgbClr val="FFFFFF">
                  <a:alpha val="10980"/>
                </a:srgbClr>
              </a:gs>
              <a:gs pos="100000">
                <a:srgbClr val="D0C974">
                  <a:alpha val="22745"/>
                </a:srgbClr>
              </a:gs>
            </a:gsLst>
            <a:path path="circle">
              <a:fillToRect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762000"/>
            <a:ext cx="8534400" cy="5309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Ephesians 5 and 6 (guidelines for families)</a:t>
            </a:r>
            <a:endParaRPr sz="3200" b="1">
              <a:latin typeface="Calibri" pitchFamily="34" charset="0"/>
            </a:endParaRPr>
          </a:p>
          <a:p>
            <a:pPr marL="0" indent="0">
              <a:spcBef>
                <a:spcPts val="560"/>
              </a:spcBef>
              <a:buSzPts val="2800"/>
            </a:pPr>
            <a:r>
              <a:rPr lang="en-US" sz="3200" b="1" dirty="0" smtClean="0">
                <a:latin typeface="Calibri" pitchFamily="34" charset="0"/>
              </a:rPr>
              <a:t>Love one another as Christ loved the church</a:t>
            </a:r>
          </a:p>
          <a:p>
            <a:pPr marL="0" indent="0">
              <a:spcBef>
                <a:spcPts val="560"/>
              </a:spcBef>
              <a:buSzPts val="2800"/>
            </a:pPr>
            <a:r>
              <a:rPr lang="en-US" sz="3200" b="1" dirty="0" smtClean="0">
                <a:latin typeface="Calibri" pitchFamily="34" charset="0"/>
              </a:rPr>
              <a:t>Submit to one another</a:t>
            </a:r>
          </a:p>
          <a:p>
            <a:pPr marL="0" indent="0">
              <a:spcBef>
                <a:spcPts val="560"/>
              </a:spcBef>
              <a:buSzPts val="2800"/>
            </a:pPr>
            <a:r>
              <a:rPr lang="en-US" sz="3200" b="1" dirty="0" smtClean="0">
                <a:latin typeface="Calibri" pitchFamily="34" charset="0"/>
              </a:rPr>
              <a:t>Obey those in authority</a:t>
            </a:r>
          </a:p>
          <a:p>
            <a:pPr marL="0" indent="0">
              <a:spcBef>
                <a:spcPts val="560"/>
              </a:spcBef>
              <a:buSzPts val="2800"/>
            </a:pPr>
            <a:r>
              <a:rPr lang="en-US" sz="3200" b="1" dirty="0" smtClean="0">
                <a:latin typeface="Calibri" pitchFamily="34" charset="0"/>
              </a:rPr>
              <a:t>Honor your father and mother</a:t>
            </a:r>
          </a:p>
          <a:p>
            <a:pPr marL="0" indent="0">
              <a:spcBef>
                <a:spcPts val="560"/>
              </a:spcBef>
              <a:buSzPts val="2800"/>
            </a:pPr>
            <a:r>
              <a:rPr lang="en-US" sz="3200" b="1" dirty="0" smtClean="0">
                <a:latin typeface="Calibri" pitchFamily="34" charset="0"/>
              </a:rPr>
              <a:t>and more…</a:t>
            </a:r>
          </a:p>
          <a:p>
            <a:pPr marL="0" lvl="0" indent="0">
              <a:spcBef>
                <a:spcPts val="560"/>
              </a:spcBef>
              <a:buSzPts val="2800"/>
              <a:buNone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572878" y="2127161"/>
            <a:ext cx="8174516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Making the connections with our adoptive family members: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3200" b="1">
              <a:latin typeface="Calibri" pitchFamily="34" charset="0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 l="22694" t="25178" r="50160" b="39881"/>
          <a:stretch>
            <a:fillRect/>
          </a:stretch>
        </p:blipFill>
        <p:spPr bwMode="auto">
          <a:xfrm>
            <a:off x="4384713" y="3294043"/>
            <a:ext cx="4340646" cy="2886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/>
          <a:srcRect l="22820" t="18527" r="49893" b="48219"/>
          <a:stretch>
            <a:fillRect/>
          </a:stretch>
        </p:blipFill>
        <p:spPr bwMode="auto">
          <a:xfrm>
            <a:off x="473725" y="3294044"/>
            <a:ext cx="4065224" cy="2897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60" y="304800"/>
            <a:ext cx="831068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ck to church sunday 2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24" y="1485614"/>
            <a:ext cx="8313668" cy="3637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416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28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4000" b="1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Family Function</a:t>
            </a:r>
          </a:p>
          <a:p>
            <a:pPr marL="822960" lvl="1" indent="-365760">
              <a:spcBef>
                <a:spcPts val="0"/>
              </a:spcBef>
              <a:buSzPts val="2800"/>
            </a:pPr>
            <a:r>
              <a:rPr lang="en-US" sz="3800" b="1" dirty="0" smtClean="0">
                <a:latin typeface="Calibri" pitchFamily="34" charset="0"/>
              </a:rPr>
              <a:t>Fun</a:t>
            </a:r>
          </a:p>
          <a:p>
            <a:pPr marL="822960" lvl="1" indent="-365760">
              <a:spcBef>
                <a:spcPts val="0"/>
              </a:spcBef>
              <a:buSzPts val="2800"/>
            </a:pPr>
            <a:r>
              <a:rPr lang="en-US" sz="3800" b="1" dirty="0" smtClean="0">
                <a:latin typeface="Calibri" pitchFamily="34" charset="0"/>
              </a:rPr>
              <a:t>Be yourself</a:t>
            </a:r>
          </a:p>
          <a:p>
            <a:pPr marL="822960" lvl="1" indent="-365760">
              <a:spcBef>
                <a:spcPts val="0"/>
              </a:spcBef>
              <a:buSzPts val="2800"/>
            </a:pPr>
            <a:r>
              <a:rPr lang="en-US" sz="3800" b="1" dirty="0" smtClean="0">
                <a:latin typeface="Calibri" pitchFamily="34" charset="0"/>
              </a:rPr>
              <a:t>Acceptance</a:t>
            </a:r>
          </a:p>
          <a:p>
            <a:pPr marL="822960" lvl="1" indent="-365760">
              <a:spcBef>
                <a:spcPts val="0"/>
              </a:spcBef>
              <a:buSzPts val="2800"/>
            </a:pPr>
            <a:r>
              <a:rPr lang="en-US" sz="3800" b="1" dirty="0" smtClean="0">
                <a:latin typeface="Calibri" pitchFamily="34" charset="0"/>
              </a:rPr>
              <a:t>Sense of Belonging</a:t>
            </a:r>
          </a:p>
          <a:p>
            <a:pPr marL="822960" lvl="1" indent="-365760">
              <a:spcBef>
                <a:spcPts val="0"/>
              </a:spcBef>
              <a:buSzPts val="2800"/>
            </a:pPr>
            <a:r>
              <a:rPr lang="en-US" sz="3800" b="1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Purpose and Roles</a:t>
            </a:r>
          </a:p>
          <a:p>
            <a:pPr marL="822960" lvl="1" indent="-365760">
              <a:spcBef>
                <a:spcPts val="0"/>
              </a:spcBef>
              <a:buSzPts val="2800"/>
            </a:pPr>
            <a:r>
              <a:rPr lang="en-US" sz="3800" b="1" dirty="0" smtClean="0">
                <a:latin typeface="Calibri" pitchFamily="34" charset="0"/>
              </a:rPr>
              <a:t>Food!!!</a:t>
            </a:r>
            <a:endParaRPr sz="3800" b="1" i="0" u="none" strike="noStrike" cap="none">
              <a:solidFill>
                <a:srgbClr val="262626"/>
              </a:solidFill>
              <a:latin typeface="Calibri" pitchFamily="34" charset="0"/>
              <a:sym typeface="Book Antiqua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28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40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The word “family” is mentioned 205 times in Bible (NIV)</a:t>
            </a:r>
            <a:endParaRPr sz="4000" b="1">
              <a:latin typeface="Calibri" pitchFamily="34" charset="0"/>
            </a:endParaRPr>
          </a:p>
          <a:p>
            <a:pPr marL="777240" marR="0" lvl="1" indent="-3657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40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184 times in Old Testament</a:t>
            </a:r>
            <a:endParaRPr sz="4000" b="1">
              <a:latin typeface="Calibri" pitchFamily="34" charset="0"/>
            </a:endParaRPr>
          </a:p>
          <a:p>
            <a:pPr marL="777240" marR="0" lvl="1" indent="-3657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40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21 times in the New Testament</a:t>
            </a:r>
            <a:endParaRPr sz="4000" b="1" i="0" u="none" strike="noStrike" cap="none">
              <a:solidFill>
                <a:srgbClr val="262626"/>
              </a:solidFill>
              <a:latin typeface="Calibri" pitchFamily="34" charset="0"/>
              <a:sym typeface="Book Antiqua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275423" y="2248347"/>
            <a:ext cx="8736376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0" lvl="0" indent="-3657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2800" b="0" i="0" u="none" strike="noStrike" cap="none" dirty="0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40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Three words are used for “family”</a:t>
            </a:r>
            <a:endParaRPr sz="4000" b="1">
              <a:latin typeface="Calibri" pitchFamily="34" charset="0"/>
            </a:endParaRPr>
          </a:p>
          <a:p>
            <a:pPr marL="777240" marR="0" lvl="1" indent="-3657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4000" b="0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</a:t>
            </a:r>
            <a:r>
              <a:rPr lang="en-US" sz="40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Old Testament (Hebrew)</a:t>
            </a:r>
            <a:endParaRPr sz="4000" b="1">
              <a:latin typeface="Calibri" pitchFamily="34" charset="0"/>
            </a:endParaRPr>
          </a:p>
          <a:p>
            <a:pPr marL="1143000" marR="0" lvl="2" indent="-3657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4000" b="1" i="1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</a:t>
            </a:r>
            <a:r>
              <a:rPr lang="en-US" sz="4000" b="1" i="1" u="none" strike="noStrike" cap="none" dirty="0" err="1">
                <a:solidFill>
                  <a:srgbClr val="262626"/>
                </a:solidFill>
                <a:latin typeface="Calibri" pitchFamily="34" charset="0"/>
                <a:sym typeface="Book Antiqua"/>
              </a:rPr>
              <a:t>eleph</a:t>
            </a:r>
            <a:endParaRPr sz="4000" b="1" i="1" u="none" strike="noStrike" cap="none">
              <a:solidFill>
                <a:srgbClr val="262626"/>
              </a:solidFill>
              <a:latin typeface="Calibri" pitchFamily="34" charset="0"/>
              <a:sym typeface="Book Antiqua"/>
            </a:endParaRPr>
          </a:p>
          <a:p>
            <a:pPr marL="1143000" marR="0" lvl="2" indent="-3657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4000" b="1" i="1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</a:t>
            </a:r>
            <a:r>
              <a:rPr lang="en-US" sz="4000" b="1" i="1" u="none" strike="noStrike" cap="none" dirty="0" err="1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bayith</a:t>
            </a:r>
            <a:endParaRPr sz="4000" b="1" i="0" u="none" strike="noStrike" cap="none">
              <a:solidFill>
                <a:srgbClr val="262626"/>
              </a:solidFill>
              <a:latin typeface="Calibri" pitchFamily="34" charset="0"/>
              <a:sym typeface="Book Antiqua"/>
            </a:endParaRPr>
          </a:p>
          <a:p>
            <a:pPr marL="777240" marR="0" lvl="1" indent="-3657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40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New Testament (Greek)</a:t>
            </a:r>
            <a:endParaRPr sz="4000" b="1">
              <a:latin typeface="Calibri" pitchFamily="34" charset="0"/>
            </a:endParaRPr>
          </a:p>
          <a:p>
            <a:pPr marL="1143000" marR="0" lvl="2" indent="-3657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❧"/>
            </a:pPr>
            <a:r>
              <a:rPr lang="en-US" sz="4000" b="1" i="1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patria</a:t>
            </a:r>
            <a:endParaRPr sz="4000" b="1" i="1" u="none" strike="noStrike" cap="none">
              <a:solidFill>
                <a:srgbClr val="262626"/>
              </a:solidFill>
              <a:latin typeface="Calibri" pitchFamily="34" charset="0"/>
              <a:sym typeface="Book Antiqua"/>
            </a:endParaRPr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Ephesians 3:14-17</a:t>
            </a:r>
            <a:endParaRPr sz="3200">
              <a:latin typeface="Calibri" pitchFamily="34" charset="0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0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For 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this reason I kneel before the Father, </a:t>
            </a:r>
            <a:r>
              <a:rPr lang="en-US" sz="3200" b="0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from 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whom every </a:t>
            </a:r>
            <a:r>
              <a:rPr lang="en-US" sz="32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family</a:t>
            </a:r>
            <a:r>
              <a:rPr lang="en-US" sz="3200" b="0" i="0" u="none" strike="noStrike" cap="none" baseline="30000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 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in heaven and on earth </a:t>
            </a:r>
            <a:r>
              <a:rPr lang="en-US" sz="3200" b="1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derives its name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. </a:t>
            </a:r>
            <a:r>
              <a:rPr lang="en-US" sz="3200" i="0" u="none" strike="noStrike" cap="none" baseline="30000" dirty="0">
                <a:solidFill>
                  <a:srgbClr val="262626"/>
                </a:solidFill>
                <a:latin typeface="Calibri" pitchFamily="34" charset="0"/>
                <a:sym typeface="Book Antiqua"/>
              </a:rPr>
              <a:t> </a:t>
            </a:r>
            <a:r>
              <a:rPr lang="en-US" sz="3200" dirty="0" smtClean="0">
                <a:latin typeface="Calibri" pitchFamily="34" charset="0"/>
              </a:rPr>
              <a:t>I </a:t>
            </a:r>
            <a:r>
              <a:rPr lang="en-US" sz="3200" b="0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pray that out of his glorious riches he may strengthen you with power through his Spirit in your inner being, </a:t>
            </a:r>
            <a:r>
              <a:rPr lang="en-US" sz="3200" b="0" i="0" u="none" strike="noStrike" cap="none" baseline="30000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17 </a:t>
            </a:r>
            <a:r>
              <a:rPr lang="en-US" sz="3200" b="0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so that Christ may dwell in your hearts through faith. </a:t>
            </a:r>
            <a:endParaRPr sz="3200" b="0" i="1" u="none" strike="noStrike" cap="none">
              <a:solidFill>
                <a:srgbClr val="262626"/>
              </a:solidFill>
              <a:latin typeface="Calibri" pitchFamily="34" charset="0"/>
              <a:sym typeface="Book Antiqua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4000" b="1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To be part of the family of God means having God as your Father through the redemption of Jesus Christ.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lang="en-US" sz="4000" dirty="0" smtClean="0">
              <a:latin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endParaRPr sz="4000" b="0" i="1" u="none" strike="noStrike" cap="none">
              <a:solidFill>
                <a:srgbClr val="262626"/>
              </a:solidFill>
              <a:latin typeface="Calibri" pitchFamily="34" charset="0"/>
              <a:sym typeface="Book Antiqua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572878" y="2127161"/>
            <a:ext cx="8174516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To be part of the family of God means: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dirty="0" smtClean="0">
                <a:latin typeface="Calibri" pitchFamily="34" charset="0"/>
              </a:rPr>
              <a:t>-Knowing and experiencing His love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dirty="0" smtClean="0">
                <a:latin typeface="Calibri" pitchFamily="34" charset="0"/>
              </a:rPr>
              <a:t>-Having your needs met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dirty="0" smtClean="0">
                <a:latin typeface="Calibri" pitchFamily="34" charset="0"/>
              </a:rPr>
              <a:t>-Having a large and loving family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dirty="0" smtClean="0">
                <a:latin typeface="Calibri" pitchFamily="34" charset="0"/>
              </a:rPr>
              <a:t>-Having a purpose that has Kingdom significance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dirty="0" smtClean="0">
                <a:latin typeface="Calibri" pitchFamily="34" charset="0"/>
              </a:rPr>
              <a:t>-Having an eternal inheritance</a:t>
            </a:r>
            <a:endParaRPr sz="3200" b="1">
              <a:latin typeface="Calibri" pitchFamily="34" charset="0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lang="en-US" sz="3200" b="1" i="0" u="none" strike="noStrike" cap="none" dirty="0" smtClean="0">
                <a:solidFill>
                  <a:srgbClr val="262626"/>
                </a:solidFill>
                <a:latin typeface="Calibri" pitchFamily="34" charset="0"/>
                <a:sym typeface="Book Antiqua"/>
              </a:rPr>
              <a:t>John 1:11-13</a:t>
            </a:r>
            <a:endParaRPr sz="3200" b="1">
              <a:latin typeface="Calibri" pitchFamily="34" charset="0"/>
            </a:endParaRPr>
          </a:p>
          <a:p>
            <a:pPr marL="0" lvl="0" indent="0">
              <a:spcBef>
                <a:spcPts val="560"/>
              </a:spcBef>
              <a:buSzPts val="2800"/>
              <a:buNone/>
            </a:pPr>
            <a:r>
              <a:rPr lang="en-US" sz="3200" b="1" dirty="0" smtClean="0">
                <a:latin typeface="Calibri" pitchFamily="34" charset="0"/>
              </a:rPr>
              <a:t>He </a:t>
            </a:r>
            <a:r>
              <a:rPr lang="en-US" sz="3200" b="1" dirty="0" smtClean="0">
                <a:latin typeface="Calibri" pitchFamily="34" charset="0"/>
              </a:rPr>
              <a:t>came to that which was his own, but his own did not receive him.  </a:t>
            </a:r>
            <a:r>
              <a:rPr lang="en-US" sz="3200" b="1" dirty="0" smtClean="0">
                <a:latin typeface="Calibri" pitchFamily="34" charset="0"/>
              </a:rPr>
              <a:t>Yet </a:t>
            </a:r>
            <a:r>
              <a:rPr lang="en-US" sz="3200" b="1" dirty="0" smtClean="0">
                <a:latin typeface="Calibri" pitchFamily="34" charset="0"/>
              </a:rPr>
              <a:t>to all who did receive him, to those who believed in his name, he gave the right to become children of God— </a:t>
            </a:r>
            <a:r>
              <a:rPr lang="en-US" sz="3200" b="1" dirty="0" smtClean="0">
                <a:latin typeface="Calibri" pitchFamily="34" charset="0"/>
              </a:rPr>
              <a:t>children </a:t>
            </a:r>
            <a:r>
              <a:rPr lang="en-US" sz="3200" b="1" dirty="0" smtClean="0">
                <a:latin typeface="Calibri" pitchFamily="34" charset="0"/>
              </a:rPr>
              <a:t>born not of natural descent, nor of human decision or a husband’s will, but born of God</a:t>
            </a:r>
            <a:r>
              <a:rPr lang="en-US" sz="3200" b="1" dirty="0" smtClean="0">
                <a:latin typeface="Calibri" pitchFamily="34" charset="0"/>
              </a:rPr>
              <a:t>.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80000"/>
              </a:buClr>
              <a:buSzPts val="5400"/>
              <a:buFont typeface="Book Antiqua"/>
              <a:buNone/>
            </a:pPr>
            <a:r>
              <a:rPr lang="en-US" sz="5400" b="0" i="0" u="none" strike="noStrike" cap="none">
                <a:solidFill>
                  <a:srgbClr val="580000"/>
                </a:solidFill>
                <a:latin typeface="Book Antiqua"/>
                <a:ea typeface="Book Antiqua"/>
                <a:cs typeface="Book Antiqua"/>
                <a:sym typeface="Book Antiqua"/>
              </a:rPr>
              <a:t>The Family of God</a:t>
            </a:r>
            <a:endParaRPr sz="5400" b="0" i="0" u="none" strike="noStrike" cap="none">
              <a:solidFill>
                <a:srgbClr val="58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ardcover">
  <a:themeElements>
    <a:clrScheme name="Hardcover">
      <a:dk1>
        <a:srgbClr val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344</Words>
  <PresentationFormat>On-screen Show (4:3)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Noto Sans Symbols</vt:lpstr>
      <vt:lpstr>Hardcover</vt:lpstr>
      <vt:lpstr>Hardcover</vt:lpstr>
      <vt:lpstr>Slide 1</vt:lpstr>
      <vt:lpstr>Slide 2</vt:lpstr>
      <vt:lpstr>The Family of God</vt:lpstr>
      <vt:lpstr>The Family of God</vt:lpstr>
      <vt:lpstr>The Family of God</vt:lpstr>
      <vt:lpstr>The Family of God</vt:lpstr>
      <vt:lpstr>The Family of God</vt:lpstr>
      <vt:lpstr>The Family of God</vt:lpstr>
      <vt:lpstr>The Family of God</vt:lpstr>
      <vt:lpstr>The Family of God</vt:lpstr>
      <vt:lpstr>The Family of God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modified xsi:type="dcterms:W3CDTF">2018-09-02T15:50:36Z</dcterms:modified>
</cp:coreProperties>
</file>