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9144000" cy="6858000" type="overhead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40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72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8-25T21:22:08.732" idx="2">
    <p:pos x="6000" y="100"/>
    <p:text>-Henry Lazo</p:text>
  </p:cm>
  <p:cm authorId="0" dt="2018-08-25T21:22:08.733" idx="1">
    <p:pos x="6000" y="0"/>
    <p:text>-Henry Lazo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90091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Devoted</a:t>
            </a:r>
          </a:p>
          <a:p>
            <a:r>
              <a:rPr lang="en-US" dirty="0"/>
              <a:t>to adhere to one, be his adherent, to be devoted or constant to one</a:t>
            </a:r>
          </a:p>
          <a:p>
            <a:r>
              <a:rPr lang="en-US" dirty="0"/>
              <a:t>to be steadfastly attentive unto, to give unremitting care to a thing</a:t>
            </a:r>
          </a:p>
          <a:p>
            <a:r>
              <a:rPr lang="en-US" dirty="0"/>
              <a:t>to continue all the time in a place</a:t>
            </a:r>
          </a:p>
          <a:p>
            <a:r>
              <a:rPr lang="en-US" dirty="0"/>
              <a:t>to persevere and not to faint</a:t>
            </a:r>
          </a:p>
          <a:p>
            <a:r>
              <a:rPr lang="en-US" dirty="0"/>
              <a:t>to show one's self courageous for</a:t>
            </a:r>
          </a:p>
          <a:p>
            <a:r>
              <a:rPr lang="en-US" dirty="0"/>
              <a:t>to be in constant readiness for one, wait on constantly</a:t>
            </a:r>
          </a:p>
          <a:p>
            <a:r>
              <a:rPr lang="en-US" b="1" dirty="0"/>
              <a:t>To give constant</a:t>
            </a:r>
            <a:r>
              <a:rPr lang="en-US" b="1" baseline="0" dirty="0"/>
              <a:t> attention to </a:t>
            </a:r>
            <a:r>
              <a:rPr lang="en-US" b="1" baseline="0"/>
              <a:t>a thing</a:t>
            </a:r>
            <a:endParaRPr lang="en-US"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Sanctified-purified internally by reformation of soul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Called-"divinely </a:t>
            </a:r>
            <a:r>
              <a:rPr lang="en-US" i="1" dirty="0"/>
              <a:t>called</a:t>
            </a:r>
            <a:r>
              <a:rPr lang="en-US" dirty="0"/>
              <a:t>“</a:t>
            </a:r>
            <a:r>
              <a:rPr lang="en-US" baseline="0" dirty="0"/>
              <a:t>-</a:t>
            </a:r>
            <a:r>
              <a:rPr lang="en-US" dirty="0"/>
              <a:t>focuses on God's </a:t>
            </a:r>
            <a:r>
              <a:rPr lang="en-US" i="1" dirty="0"/>
              <a:t>general</a:t>
            </a:r>
            <a:r>
              <a:rPr lang="en-US" dirty="0"/>
              <a:t> call – i.e. the call (invitation) He gives to all people, so all can receive His salvation. God desires every person to call out to Him and receive His salvation </a:t>
            </a:r>
            <a:endParaRPr dirty="0"/>
          </a:p>
        </p:txBody>
      </p:sp>
      <p:sp>
        <p:nvSpPr>
          <p:cNvPr id="159" name="Google Shape;1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 descr="Brickwork-HD-R1a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/>
          <p:nvPr/>
        </p:nvSpPr>
        <p:spPr>
          <a:xfrm>
            <a:off x="-11907" y="1"/>
            <a:ext cx="8762858" cy="6588125"/>
          </a:xfrm>
          <a:custGeom>
            <a:avLst/>
            <a:gdLst/>
            <a:ahLst/>
            <a:cxnLst/>
            <a:rect l="l" t="t" r="r" b="b"/>
            <a:pathLst>
              <a:path w="11683810" h="6588125" extrusionOk="0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101600" dist="152400" dir="438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0" y="4282258"/>
            <a:ext cx="8496943" cy="2028845"/>
          </a:xfrm>
          <a:custGeom>
            <a:avLst/>
            <a:gdLst/>
            <a:ahLst/>
            <a:cxnLst/>
            <a:rect l="l" t="t" r="r" b="b"/>
            <a:pathLst>
              <a:path w="11329257" h="2028845" extrusionOk="0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0" name="Google Shape;20;p2"/>
          <p:cNvSpPr/>
          <p:nvPr/>
        </p:nvSpPr>
        <p:spPr>
          <a:xfrm>
            <a:off x="1" y="1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 extrusionOk="0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1" name="Google Shape;21;p2"/>
          <p:cNvSpPr/>
          <p:nvPr/>
        </p:nvSpPr>
        <p:spPr>
          <a:xfrm rot="-18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 extrusionOk="0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w="825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 rot="-180000">
            <a:off x="668401" y="662656"/>
            <a:ext cx="7316390" cy="276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Impact"/>
              <a:buNone/>
              <a:defRPr sz="80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 rot="-180000">
            <a:off x="737297" y="3505210"/>
            <a:ext cx="7316390" cy="55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48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 rot="-180000">
            <a:off x="3711406" y="4578463"/>
            <a:ext cx="4607740" cy="116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 rot="-180000">
            <a:off x="-4170" y="4883024"/>
            <a:ext cx="3035429" cy="119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 rot="-180000">
            <a:off x="7388818" y="3832648"/>
            <a:ext cx="68039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2"/>
          <p:cNvSpPr/>
          <p:nvPr/>
        </p:nvSpPr>
        <p:spPr>
          <a:xfrm rot="-180000">
            <a:off x="3166039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mpact"/>
              <a:buNone/>
              <a:defRPr sz="32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1"/>
          <p:cNvSpPr>
            <a:spLocks noGrp="1"/>
          </p:cNvSpPr>
          <p:nvPr>
            <p:ph type="pic" idx="2"/>
          </p:nvPr>
        </p:nvSpPr>
        <p:spPr>
          <a:xfrm>
            <a:off x="514351" y="685800"/>
            <a:ext cx="7794385" cy="3194903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12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448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514335" y="4702923"/>
            <a:ext cx="7796046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>
            <a:off x="514335" y="4106333"/>
            <a:ext cx="7796047" cy="127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1162698" y="3610032"/>
            <a:ext cx="6500967" cy="37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2"/>
          </p:nvPr>
        </p:nvSpPr>
        <p:spPr>
          <a:xfrm>
            <a:off x="514351" y="4106334"/>
            <a:ext cx="7797662" cy="126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dt" idx="10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514351" y="892628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7854812" y="2922827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>
            <a:off x="514351" y="4247468"/>
            <a:ext cx="7796030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dt" idx="10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ftr" idx="11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2"/>
          </p:nvPr>
        </p:nvSpPr>
        <p:spPr>
          <a:xfrm>
            <a:off x="514352" y="2639658"/>
            <a:ext cx="2482596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3"/>
          </p:nvPr>
        </p:nvSpPr>
        <p:spPr>
          <a:xfrm>
            <a:off x="3175967" y="2063395"/>
            <a:ext cx="248259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4"/>
          </p:nvPr>
        </p:nvSpPr>
        <p:spPr>
          <a:xfrm>
            <a:off x="3175966" y="2639658"/>
            <a:ext cx="2482596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5"/>
          </p:nvPr>
        </p:nvSpPr>
        <p:spPr>
          <a:xfrm>
            <a:off x="5827785" y="2063395"/>
            <a:ext cx="248259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6"/>
          </p:nvPr>
        </p:nvSpPr>
        <p:spPr>
          <a:xfrm>
            <a:off x="5827785" y="2639658"/>
            <a:ext cx="2482596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dt" idx="10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ftr" idx="11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ldNum" idx="12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52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1" name="Google Shape;121;p16"/>
          <p:cNvSpPr>
            <a:spLocks noGrp="1"/>
          </p:cNvSpPr>
          <p:nvPr>
            <p:ph type="pic" idx="2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3"/>
          </p:nvPr>
        </p:nvSpPr>
        <p:spPr>
          <a:xfrm>
            <a:off x="518880" y="4389288"/>
            <a:ext cx="2482596" cy="98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4"/>
          </p:nvPr>
        </p:nvSpPr>
        <p:spPr>
          <a:xfrm>
            <a:off x="3178058" y="3813025"/>
            <a:ext cx="248259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52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>
            <a:spLocks noGrp="1"/>
          </p:cNvSpPr>
          <p:nvPr>
            <p:ph type="pic" idx="5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6"/>
          </p:nvPr>
        </p:nvSpPr>
        <p:spPr>
          <a:xfrm>
            <a:off x="3176999" y="4389286"/>
            <a:ext cx="2482596" cy="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7"/>
          </p:nvPr>
        </p:nvSpPr>
        <p:spPr>
          <a:xfrm>
            <a:off x="5826708" y="3813025"/>
            <a:ext cx="248259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52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7" name="Google Shape;127;p16"/>
          <p:cNvSpPr>
            <a:spLocks noGrp="1"/>
          </p:cNvSpPr>
          <p:nvPr>
            <p:ph type="pic" idx="8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9"/>
          </p:nvPr>
        </p:nvSpPr>
        <p:spPr>
          <a:xfrm>
            <a:off x="5826614" y="4389284"/>
            <a:ext cx="2482596" cy="98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dt" idx="10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ftr" idx="11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ldNum" idx="12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 rot="5400000">
            <a:off x="2756770" y="-179024"/>
            <a:ext cx="3311190" cy="779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dt" idx="10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ftr" idx="11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sldNum" idx="12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 rot="5400000">
            <a:off x="5116746" y="2180951"/>
            <a:ext cx="4688785" cy="1698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 rot="5400000">
            <a:off x="1134120" y="66032"/>
            <a:ext cx="4688785" cy="5928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dt" idx="10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ftr" idx="11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ldNum" idx="12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dt" idx="10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ftr" idx="11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sldNum" idx="12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0" name="Google Shape;150;p19"/>
          <p:cNvCxnSpPr/>
          <p:nvPr/>
        </p:nvCxnSpPr>
        <p:spPr>
          <a:xfrm>
            <a:off x="1090422" y="1847088"/>
            <a:ext cx="720564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514351" y="2063396"/>
            <a:ext cx="7796030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514350" y="2063396"/>
            <a:ext cx="3816536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4495478" y="2063396"/>
            <a:ext cx="3814904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dt" idx="10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688767" y="2063396"/>
            <a:ext cx="3642119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160"/>
              <a:buFont typeface="Arial"/>
              <a:buNone/>
              <a:defRPr sz="2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514352" y="2861733"/>
            <a:ext cx="3816534" cy="251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3"/>
          </p:nvPr>
        </p:nvSpPr>
        <p:spPr>
          <a:xfrm>
            <a:off x="4663644" y="2063396"/>
            <a:ext cx="3648368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160"/>
              <a:buFont typeface="Arial"/>
              <a:buNone/>
              <a:defRPr sz="2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4"/>
          </p:nvPr>
        </p:nvSpPr>
        <p:spPr>
          <a:xfrm>
            <a:off x="4495477" y="2861733"/>
            <a:ext cx="3816535" cy="251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dt" idx="10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ftr" idx="11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3784600" y="685801"/>
            <a:ext cx="4525781" cy="468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20232" y="2709053"/>
            <a:ext cx="3095146" cy="266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514350" y="685800"/>
            <a:ext cx="4758977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0"/>
          <p:cNvSpPr>
            <a:spLocks noGrp="1"/>
          </p:cNvSpPr>
          <p:nvPr>
            <p:ph type="pic" idx="2"/>
          </p:nvPr>
        </p:nvSpPr>
        <p:spPr>
          <a:xfrm>
            <a:off x="5611771" y="1"/>
            <a:ext cx="2698610" cy="5071533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12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448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514351" y="2709053"/>
            <a:ext cx="4758976" cy="236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Brickwork-HD-R1a.jpg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1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>
          <p:nvSpPr>
            <p:cNvPr id="8" name="Google Shape;8;p1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blipFill rotWithShape="1">
              <a:blip r:embed="rId20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98425" dist="76200" dir="4380000" algn="tl" rotWithShape="0">
                <a:srgbClr val="000000">
                  <a:alpha val="6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 extrusionOk="0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5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C060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ctrTitle"/>
          </p:nvPr>
        </p:nvSpPr>
        <p:spPr>
          <a:xfrm rot="-180000">
            <a:off x="668401" y="662656"/>
            <a:ext cx="7316390" cy="276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Impact"/>
              <a:buNone/>
            </a:pPr>
            <a:r>
              <a:rPr lang="en-US" sz="7200" dirty="0"/>
              <a:t>The Church That Jesus Would Build Today</a:t>
            </a:r>
            <a:endParaRPr sz="7200" dirty="0"/>
          </a:p>
        </p:txBody>
      </p:sp>
      <p:sp>
        <p:nvSpPr>
          <p:cNvPr id="156" name="Google Shape;156;p20"/>
          <p:cNvSpPr txBox="1">
            <a:spLocks noGrp="1"/>
          </p:cNvSpPr>
          <p:nvPr>
            <p:ph type="subTitle" idx="1"/>
          </p:nvPr>
        </p:nvSpPr>
        <p:spPr>
          <a:xfrm rot="-180000">
            <a:off x="737297" y="3505210"/>
            <a:ext cx="7316390" cy="55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8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rPr>
              <a:t>BECOMING A CHURCH  AS JESUS INTENDED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64366"/>
            <a:ext cx="5358550" cy="402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61;p21"/>
          <p:cNvSpPr txBox="1">
            <a:spLocks noGrp="1"/>
          </p:cNvSpPr>
          <p:nvPr>
            <p:ph type="title"/>
          </p:nvPr>
        </p:nvSpPr>
        <p:spPr>
          <a:xfrm>
            <a:off x="76200" y="228600"/>
            <a:ext cx="8534400" cy="1151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dirty="0">
                <a:solidFill>
                  <a:schemeClr val="bg1"/>
                </a:solidFill>
              </a:rPr>
              <a:t>The Church that Jesus Would Build Today</a:t>
            </a:r>
            <a:endParaRPr sz="3600" b="0" i="0" strike="noStrike" cap="none" dirty="0">
              <a:solidFill>
                <a:schemeClr val="bg1"/>
              </a:solidFill>
              <a:sym typeface="Impac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574" y="1447800"/>
            <a:ext cx="8001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Local Church vs. Universal Church</a:t>
            </a:r>
          </a:p>
          <a:p>
            <a:r>
              <a:rPr lang="en-US" sz="2800" b="1" dirty="0"/>
              <a:t>Local</a:t>
            </a:r>
            <a:r>
              <a:rPr lang="en-US" sz="2800" dirty="0"/>
              <a:t> (i.e. church of God in Corinth)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 group of people who believe in Jesus Christ as Lord and Savior, who are committed to meeting regularly for worship, teaching, fellowship, prayer, encouragement, and admonishment (Acts. 2:42, Col. 3:16,)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 group of people who help make disciples of all people (Matthew 28:19-20)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570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17" y="1422466"/>
            <a:ext cx="8140935" cy="406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61;p21"/>
          <p:cNvSpPr txBox="1">
            <a:spLocks noGrp="1"/>
          </p:cNvSpPr>
          <p:nvPr>
            <p:ph type="title"/>
          </p:nvPr>
        </p:nvSpPr>
        <p:spPr>
          <a:xfrm>
            <a:off x="76200" y="228600"/>
            <a:ext cx="8534400" cy="1151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dirty="0">
                <a:solidFill>
                  <a:schemeClr val="bg1"/>
                </a:solidFill>
              </a:rPr>
              <a:t>The Church that Jesus Would Build Today</a:t>
            </a:r>
            <a:endParaRPr sz="3600" b="0" i="0" strike="noStrike" cap="none" dirty="0">
              <a:solidFill>
                <a:schemeClr val="bg1"/>
              </a:solidFill>
              <a:sym typeface="Impac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2300271"/>
            <a:ext cx="8001000" cy="2308324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Church vs. Universal Church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</a:t>
            </a: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those everywhere (worldwide) who call on the name of our Lord Jesus Christ (from the Day of Pentecost until He returns).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3000" y="-5143500"/>
            <a:ext cx="8572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3000" y="-5143500"/>
            <a:ext cx="8572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0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76200" y="685801"/>
            <a:ext cx="8534400" cy="1151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dirty="0">
                <a:solidFill>
                  <a:schemeClr val="bg1"/>
                </a:solidFill>
              </a:rPr>
              <a:t>The Church that Jesus Would Build Today</a:t>
            </a:r>
            <a:endParaRPr sz="3600" b="0" i="0" strike="noStrike" cap="none" dirty="0">
              <a:solidFill>
                <a:schemeClr val="bg1"/>
              </a:solidFill>
              <a:sym typeface="Impact"/>
            </a:endParaRPr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514351" y="2063396"/>
            <a:ext cx="7796030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5400" algn="ctr">
              <a:spcBef>
                <a:spcPts val="0"/>
              </a:spcBef>
              <a:buNone/>
            </a:pPr>
            <a:r>
              <a:rPr lang="en-US" sz="4800" dirty="0">
                <a:solidFill>
                  <a:schemeClr val="accent1"/>
                </a:solidFill>
              </a:rPr>
              <a:t>If Jesus were to build a church today, what would that church be like?</a:t>
            </a:r>
            <a:endParaRPr lang="en-US" sz="4800" b="0" i="0" u="none" strike="noStrike" cap="none" dirty="0">
              <a:solidFill>
                <a:schemeClr val="dk1"/>
              </a:solidFill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89562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76200" y="685801"/>
            <a:ext cx="8534400" cy="1151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dirty="0">
                <a:solidFill>
                  <a:schemeClr val="bg1"/>
                </a:solidFill>
              </a:rPr>
              <a:t>The Church that Jesus Would Build Today</a:t>
            </a:r>
            <a:endParaRPr sz="3600" b="0" i="0" strike="noStrike" cap="none" dirty="0">
              <a:solidFill>
                <a:schemeClr val="bg1"/>
              </a:solidFill>
              <a:sym typeface="Impact"/>
            </a:endParaRPr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514351" y="2063396"/>
            <a:ext cx="7796030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96875" lvl="0" indent="-396875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800" dirty="0">
                <a:solidFill>
                  <a:schemeClr val="accent1"/>
                </a:solidFill>
              </a:rPr>
              <a:t>The foundation would be at the cross</a:t>
            </a:r>
          </a:p>
          <a:p>
            <a:pPr marL="396875" lvl="0" indent="-396875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800" b="0" i="0" u="none" strike="noStrike" cap="none" dirty="0">
                <a:solidFill>
                  <a:schemeClr val="accent1"/>
                </a:solidFill>
                <a:sym typeface="Impact"/>
              </a:rPr>
              <a:t>The emphasis would be on the vertical relationship with God</a:t>
            </a:r>
          </a:p>
          <a:p>
            <a:pPr marL="396875" lvl="0" indent="-396875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800" dirty="0">
                <a:solidFill>
                  <a:schemeClr val="accent1"/>
                </a:solidFill>
              </a:rPr>
              <a:t>The evidence of one’s relationship with God would be the horizontal relationships with others</a:t>
            </a:r>
          </a:p>
          <a:p>
            <a:pPr marL="396875" lvl="0" indent="-396875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800" b="0" i="0" u="none" strike="noStrike" cap="none" dirty="0">
                <a:solidFill>
                  <a:schemeClr val="accent1"/>
                </a:solidFill>
                <a:sym typeface="Impact"/>
              </a:rPr>
              <a:t>The growth would be based on transformed lives and not programs, activities, and amenities</a:t>
            </a:r>
            <a:endParaRPr lang="en-US" sz="2800" b="0" i="0" u="none" strike="noStrike" cap="none" dirty="0">
              <a:solidFill>
                <a:schemeClr val="dk1"/>
              </a:solidFill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68825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76200" y="685801"/>
            <a:ext cx="8534400" cy="1151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dirty="0">
                <a:solidFill>
                  <a:schemeClr val="bg1"/>
                </a:solidFill>
              </a:rPr>
              <a:t>The Church that Jesus Would Build Today</a:t>
            </a:r>
            <a:endParaRPr sz="3600" b="0" i="0" strike="noStrike" cap="none" dirty="0">
              <a:solidFill>
                <a:schemeClr val="bg1"/>
              </a:solidFill>
              <a:sym typeface="Impac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865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76200" y="685801"/>
            <a:ext cx="8534400" cy="1151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dirty="0">
                <a:solidFill>
                  <a:schemeClr val="bg1"/>
                </a:solidFill>
              </a:rPr>
              <a:t>The Church that Jesus Would Build Today</a:t>
            </a:r>
            <a:endParaRPr sz="3600" b="0" i="0" strike="noStrike" cap="none" dirty="0">
              <a:solidFill>
                <a:schemeClr val="bg1"/>
              </a:solidFill>
              <a:sym typeface="Impact"/>
            </a:endParaRPr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514351" y="2063396"/>
            <a:ext cx="7796030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5400" algn="ctr">
              <a:spcBef>
                <a:spcPts val="0"/>
              </a:spcBef>
              <a:buNone/>
            </a:pPr>
            <a:r>
              <a:rPr lang="en-US" sz="4800" dirty="0">
                <a:solidFill>
                  <a:schemeClr val="accent1"/>
                </a:solidFill>
              </a:rPr>
              <a:t>If Jesus were to build a church today, what would that church be like?</a:t>
            </a:r>
            <a:endParaRPr lang="en-US" sz="4800" b="0" i="0" u="none" strike="noStrike" cap="none" dirty="0">
              <a:solidFill>
                <a:schemeClr val="dk1"/>
              </a:solidFill>
              <a:sym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48003"/>
            <a:ext cx="5429250" cy="378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61;p2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534400" cy="1151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dirty="0">
                <a:solidFill>
                  <a:schemeClr val="bg1"/>
                </a:solidFill>
              </a:rPr>
              <a:t>The Church that Jesus Would Build Today</a:t>
            </a:r>
            <a:endParaRPr sz="3600" b="0" i="0" strike="noStrike" cap="none" dirty="0">
              <a:solidFill>
                <a:schemeClr val="bg1"/>
              </a:solidFill>
              <a:sym typeface="Impac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174" y="2930604"/>
            <a:ext cx="112340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7315200" y="2898005"/>
            <a:ext cx="112340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7752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29408"/>
            <a:ext cx="5131973" cy="375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61;p21"/>
          <p:cNvSpPr txBox="1">
            <a:spLocks noGrp="1"/>
          </p:cNvSpPr>
          <p:nvPr>
            <p:ph type="title"/>
          </p:nvPr>
        </p:nvSpPr>
        <p:spPr>
          <a:xfrm>
            <a:off x="76200" y="381000"/>
            <a:ext cx="8534400" cy="1151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dirty="0">
                <a:solidFill>
                  <a:schemeClr val="bg1"/>
                </a:solidFill>
              </a:rPr>
              <a:t>The Church that Jesus Would Build Today</a:t>
            </a:r>
            <a:endParaRPr sz="3600" b="0" i="0" strike="noStrike" cap="none" dirty="0">
              <a:solidFill>
                <a:schemeClr val="bg1"/>
              </a:solidFill>
              <a:sym typeface="Impac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67013"/>
            <a:ext cx="855345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965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1;p21"/>
          <p:cNvSpPr txBox="1">
            <a:spLocks noGrp="1"/>
          </p:cNvSpPr>
          <p:nvPr>
            <p:ph type="title"/>
          </p:nvPr>
        </p:nvSpPr>
        <p:spPr>
          <a:xfrm>
            <a:off x="76200" y="228600"/>
            <a:ext cx="8534400" cy="1151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dirty="0">
                <a:solidFill>
                  <a:schemeClr val="bg1"/>
                </a:solidFill>
              </a:rPr>
              <a:t>The Church that Jesus Would Build Today</a:t>
            </a:r>
            <a:endParaRPr sz="3600" b="0" i="0" strike="noStrike" cap="none" dirty="0">
              <a:solidFill>
                <a:schemeClr val="bg1"/>
              </a:solidFill>
              <a:sym typeface="Impac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538413"/>
            <a:ext cx="8947670" cy="188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020" y="1523999"/>
            <a:ext cx="5857000" cy="390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713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1;p21"/>
          <p:cNvSpPr txBox="1">
            <a:spLocks noGrp="1"/>
          </p:cNvSpPr>
          <p:nvPr>
            <p:ph type="title"/>
          </p:nvPr>
        </p:nvSpPr>
        <p:spPr>
          <a:xfrm>
            <a:off x="1295400" y="1752600"/>
            <a:ext cx="6019800" cy="2185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4400" dirty="0">
                <a:solidFill>
                  <a:schemeClr val="bg1"/>
                </a:solidFill>
              </a:rPr>
              <a:t>The Church that Jesus Would Build Today</a:t>
            </a:r>
            <a:endParaRPr sz="4400" b="0" i="0" strike="noStrike" cap="none" dirty="0">
              <a:solidFill>
                <a:schemeClr val="bg1"/>
              </a:solidFill>
              <a:sym typeface="Impac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855345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044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1;p21"/>
          <p:cNvSpPr txBox="1">
            <a:spLocks noGrp="1"/>
          </p:cNvSpPr>
          <p:nvPr>
            <p:ph type="title"/>
          </p:nvPr>
        </p:nvSpPr>
        <p:spPr>
          <a:xfrm>
            <a:off x="76200" y="228600"/>
            <a:ext cx="8534400" cy="1151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dirty="0">
                <a:solidFill>
                  <a:schemeClr val="bg1"/>
                </a:solidFill>
              </a:rPr>
              <a:t>The Church that Jesus Would Build Today</a:t>
            </a:r>
            <a:endParaRPr sz="3600" b="0" i="0" strike="noStrike" cap="none" dirty="0">
              <a:solidFill>
                <a:schemeClr val="bg1"/>
              </a:solidFill>
              <a:sym typeface="Impac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574" y="1676400"/>
            <a:ext cx="8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Matthew 16:18</a:t>
            </a:r>
          </a:p>
          <a:p>
            <a:r>
              <a:rPr lang="en-US" sz="2800" baseline="30000" dirty="0"/>
              <a:t>18 </a:t>
            </a:r>
            <a:r>
              <a:rPr lang="en-US" sz="2800" dirty="0"/>
              <a:t>And I tell you that you are Peter,</a:t>
            </a:r>
            <a:r>
              <a:rPr lang="en-US" sz="2800" baseline="30000" dirty="0"/>
              <a:t> </a:t>
            </a:r>
            <a:r>
              <a:rPr lang="en-US" sz="2800" dirty="0"/>
              <a:t>and on this rock I will build my </a:t>
            </a:r>
            <a:r>
              <a:rPr lang="en-US" sz="2800" b="1" dirty="0">
                <a:solidFill>
                  <a:srgbClr val="FF0000"/>
                </a:solidFill>
              </a:rPr>
              <a:t>church, </a:t>
            </a:r>
            <a:r>
              <a:rPr lang="en-US" sz="2800" dirty="0"/>
              <a:t>and the gates of Hades will not overcome it.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28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1;p21"/>
          <p:cNvSpPr txBox="1">
            <a:spLocks noGrp="1"/>
          </p:cNvSpPr>
          <p:nvPr>
            <p:ph type="title"/>
          </p:nvPr>
        </p:nvSpPr>
        <p:spPr>
          <a:xfrm>
            <a:off x="76200" y="228600"/>
            <a:ext cx="8534400" cy="1151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dirty="0">
                <a:solidFill>
                  <a:schemeClr val="bg1"/>
                </a:solidFill>
              </a:rPr>
              <a:t>The Church that Jesus Would Build Today</a:t>
            </a:r>
            <a:endParaRPr sz="3600" b="0" i="0" strike="noStrike" cap="none" dirty="0">
              <a:solidFill>
                <a:schemeClr val="bg1"/>
              </a:solidFill>
              <a:sym typeface="Impac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574" y="1676400"/>
            <a:ext cx="8001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Church…</a:t>
            </a:r>
          </a:p>
          <a:p>
            <a:r>
              <a:rPr lang="en-US" sz="2800" dirty="0"/>
              <a:t>…is not a physical building</a:t>
            </a:r>
          </a:p>
          <a:p>
            <a:r>
              <a:rPr lang="en-US" sz="2800" dirty="0"/>
              <a:t>…Greek word </a:t>
            </a:r>
            <a:r>
              <a:rPr lang="en-US" sz="2800" i="1" dirty="0" err="1"/>
              <a:t>ekklesia</a:t>
            </a:r>
            <a:r>
              <a:rPr lang="en-US" sz="2800" i="1" dirty="0"/>
              <a:t>-</a:t>
            </a:r>
          </a:p>
          <a:p>
            <a:r>
              <a:rPr lang="en-US" sz="2800" i="1" dirty="0"/>
              <a:t>	</a:t>
            </a:r>
            <a:r>
              <a:rPr lang="en-US" sz="2800" i="1" dirty="0" err="1"/>
              <a:t>ek</a:t>
            </a:r>
            <a:r>
              <a:rPr lang="en-US" sz="2800" dirty="0"/>
              <a:t>, "</a:t>
            </a:r>
            <a:r>
              <a:rPr lang="en-US" sz="2800" i="1" dirty="0"/>
              <a:t>out from</a:t>
            </a:r>
            <a:r>
              <a:rPr lang="en-US" sz="2800" dirty="0"/>
              <a:t> and </a:t>
            </a:r>
            <a:r>
              <a:rPr lang="en-US" sz="2800" i="1" dirty="0"/>
              <a:t>to</a:t>
            </a:r>
            <a:r>
              <a:rPr lang="en-US" sz="2800" dirty="0"/>
              <a:t>“ and</a:t>
            </a:r>
          </a:p>
          <a:p>
            <a:r>
              <a:rPr lang="en-US" sz="2800" i="1" dirty="0"/>
              <a:t>	</a:t>
            </a:r>
            <a:r>
              <a:rPr lang="en-US" sz="2800" i="1" dirty="0" err="1"/>
              <a:t>kaléō</a:t>
            </a:r>
            <a:r>
              <a:rPr lang="en-US" sz="2800" dirty="0"/>
              <a:t>, "to call“</a:t>
            </a:r>
          </a:p>
          <a:p>
            <a:r>
              <a:rPr lang="en-US" sz="2800" i="1" dirty="0"/>
              <a:t>…</a:t>
            </a:r>
            <a:r>
              <a:rPr lang="en-US" sz="2800" dirty="0"/>
              <a:t>is the assembly of all people who have been called out of the world by God</a:t>
            </a:r>
            <a:endParaRPr lang="en-US" sz="2800" i="1" dirty="0"/>
          </a:p>
          <a:p>
            <a:pPr marL="569913" indent="-569913" algn="just"/>
            <a:r>
              <a:rPr lang="en-US" sz="2800" i="1" dirty="0"/>
              <a:t>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814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1;p21"/>
          <p:cNvSpPr txBox="1">
            <a:spLocks noGrp="1"/>
          </p:cNvSpPr>
          <p:nvPr>
            <p:ph type="title"/>
          </p:nvPr>
        </p:nvSpPr>
        <p:spPr>
          <a:xfrm>
            <a:off x="76200" y="228600"/>
            <a:ext cx="8534400" cy="1151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dirty="0">
                <a:solidFill>
                  <a:schemeClr val="bg1"/>
                </a:solidFill>
              </a:rPr>
              <a:t>The Church that Jesus Would Build Today</a:t>
            </a:r>
            <a:endParaRPr sz="3600" b="0" i="0" strike="noStrike" cap="none" dirty="0">
              <a:solidFill>
                <a:schemeClr val="bg1"/>
              </a:solidFill>
              <a:sym typeface="Impac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089426" y="1739271"/>
            <a:ext cx="800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Who have been called out?</a:t>
            </a:r>
          </a:p>
          <a:p>
            <a:r>
              <a:rPr lang="en-US" sz="2800" dirty="0"/>
              <a:t>1 Corinthians 1:2</a:t>
            </a:r>
          </a:p>
          <a:p>
            <a:r>
              <a:rPr lang="en-US" sz="2800" dirty="0"/>
              <a:t>To the </a:t>
            </a:r>
            <a:r>
              <a:rPr lang="en-US" sz="2800" b="1" dirty="0">
                <a:solidFill>
                  <a:srgbClr val="FF0000"/>
                </a:solidFill>
              </a:rPr>
              <a:t>church</a:t>
            </a:r>
            <a:r>
              <a:rPr lang="en-US" sz="2800" dirty="0"/>
              <a:t> of God in Corinth, to those </a:t>
            </a:r>
            <a:r>
              <a:rPr lang="en-US" sz="2800" u="sng" dirty="0"/>
              <a:t>sanctified</a:t>
            </a:r>
            <a:r>
              <a:rPr lang="en-US" sz="2800" dirty="0"/>
              <a:t> in Christ Jesus and </a:t>
            </a:r>
            <a:r>
              <a:rPr lang="en-US" sz="2800" u="sng" dirty="0"/>
              <a:t>called</a:t>
            </a:r>
            <a:r>
              <a:rPr lang="en-US" sz="2800" dirty="0"/>
              <a:t> to be his holy people, together with all those everywhere who call on the name of our Lord Jesus Christ—their Lord and ours</a:t>
            </a:r>
            <a:r>
              <a:rPr lang="en-US" sz="2800" i="1" dirty="0"/>
              <a:t>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64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in Event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473</Words>
  <Application>Microsoft Office PowerPoint</Application>
  <PresentationFormat>Overhead</PresentationFormat>
  <Paragraphs>52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Main Event</vt:lpstr>
      <vt:lpstr>The Church That Jesus Would Build Today</vt:lpstr>
      <vt:lpstr>The Church that Jesus Would Build Today</vt:lpstr>
      <vt:lpstr>The Church that Jesus Would Build Today</vt:lpstr>
      <vt:lpstr>The Church that Jesus Would Build Today</vt:lpstr>
      <vt:lpstr>The Church that Jesus Would Build Today</vt:lpstr>
      <vt:lpstr>The Church that Jesus Would Build Today</vt:lpstr>
      <vt:lpstr>The Church that Jesus Would Build Today</vt:lpstr>
      <vt:lpstr>The Church that Jesus Would Build Today</vt:lpstr>
      <vt:lpstr>The Church that Jesus Would Build Today</vt:lpstr>
      <vt:lpstr>The Church that Jesus Would Build Today</vt:lpstr>
      <vt:lpstr>The Church that Jesus Would Build Today</vt:lpstr>
      <vt:lpstr>The Church that Jesus Would Build Today</vt:lpstr>
      <vt:lpstr>The Church that Jesus Would Build Today</vt:lpstr>
      <vt:lpstr>The Church that Jesus Would Build Today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Church that Jesus Would Build Today</dc:title>
  <dc:creator>Henry Lazo</dc:creator>
  <cp:lastModifiedBy>Windows User</cp:lastModifiedBy>
  <cp:revision>26</cp:revision>
  <dcterms:modified xsi:type="dcterms:W3CDTF">2018-08-26T16:50:33Z</dcterms:modified>
</cp:coreProperties>
</file>