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Lucida Sans" pitchFamily="34" charset="0"/>
      <p:regular r:id="rId16"/>
      <p:bold r:id="rId17"/>
      <p:italic r:id="rId18"/>
      <p:boldItalic r:id="rId19"/>
    </p:embeddedFont>
    <p:embeddedFont>
      <p:font typeface="Book Antiqua" pitchFamily="18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-Given from our abundance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-As the Lord provides and guides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Offering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-Given from our abundance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-As the Lord provides and guides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Ps. 112:9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Freely scattered-disperse, scatter abroad (as of sheep); dissipate, waste; distribute alms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-To scatter abroad (what others may collect for themselves), of one dispensing blessings liberally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Righteousness-what is approved by God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Guilt vs. Responsibility-Luke 12:48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Getting vs. Reaping-2 Cor. 9:6-8, 11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 3:8-12</a:t>
            </a:r>
            <a:endParaRPr/>
          </a:p>
        </p:txBody>
      </p:sp>
      <p:sp>
        <p:nvSpPr>
          <p:cNvPr id="140" name="Google Shape;14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4800"/>
              <a:buFont typeface="Lucida Sans"/>
              <a:buNone/>
              <a:defRPr sz="48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ctr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ctr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ctr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ctr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217420" y="-160020"/>
            <a:ext cx="470916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AB4E"/>
              </a:buClr>
              <a:buSzPts val="4800"/>
              <a:buFont typeface="Lucida Sans"/>
              <a:buNone/>
              <a:defRPr sz="4800" b="1" i="0" u="none" strike="noStrike" cap="none">
                <a:solidFill>
                  <a:srgbClr val="FFAB4E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F9F9F9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52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915" algn="l" rtl="0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92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915" algn="l" rtl="0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492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Noto Sans Symbols"/>
              <a:buChar char="▫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5" cy="75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None/>
              <a:defRPr sz="18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57200" y="2362200"/>
            <a:ext cx="4040188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7660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3718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Char char="▫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362200"/>
            <a:ext cx="4041775" cy="376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7660" algn="l" rtl="0">
              <a:spcBef>
                <a:spcPts val="480"/>
              </a:spcBef>
              <a:spcAft>
                <a:spcPts val="0"/>
              </a:spcAft>
              <a:buClr>
                <a:srgbClr val="F9F9F9"/>
              </a:buClr>
              <a:buSzPts val="1560"/>
              <a:buFont typeface="Noto Sans Symbols"/>
              <a:buChar char="⬜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302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◼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3718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710"/>
              <a:buFont typeface="Noto Sans Symbols"/>
              <a:buChar char="▫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•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◾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FB962"/>
              </a:buClr>
              <a:buSzPts val="2200"/>
              <a:buFont typeface="Lucida Sans"/>
              <a:buNone/>
              <a:defRPr sz="2200" b="0" i="0" u="none" strike="noStrike" cap="none">
                <a:solidFill>
                  <a:srgbClr val="FFB96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3008313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F9F9F9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50"/>
              <a:buFont typeface="Noto Sans Symbols"/>
              <a:buNone/>
              <a:defRPr sz="1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None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5915" algn="l" rtl="0">
              <a:spcBef>
                <a:spcPts val="520"/>
              </a:spcBef>
              <a:spcAft>
                <a:spcPts val="0"/>
              </a:spcAft>
              <a:buClr>
                <a:srgbClr val="F9F9F9"/>
              </a:buClr>
              <a:buSzPts val="1690"/>
              <a:buFont typeface="Noto Sans Symbols"/>
              <a:buChar char="⬜"/>
              <a:defRPr sz="2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◾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2000"/>
              <a:buFont typeface="Lucida Sans"/>
              <a:buNone/>
              <a:defRPr sz="20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solidFill>
            <a:schemeClr val="dk2"/>
          </a:solidFill>
          <a:ln w="444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90500" dist="228600" dir="2700000" sy="9000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9F9F9"/>
              </a:buClr>
              <a:buSzPts val="208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/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F9F9F9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28956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960"/>
              <a:buFont typeface="Noto Sans Symbols"/>
              <a:buChar char="◼"/>
              <a:defRPr sz="1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288925" algn="l" rtl="0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950"/>
              <a:buFont typeface="Noto Sans Symbols"/>
              <a:buChar char="▫"/>
              <a:defRPr sz="1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28575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•"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285750" algn="l" rtl="0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Font typeface="Noto Sans Symbols"/>
              <a:buChar char="◾"/>
              <a:defRPr sz="9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4100"/>
              <a:buFont typeface="Lucida Sans"/>
              <a:buNone/>
              <a:defRPr sz="41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417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  <a:defRPr sz="2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50519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Noto Sans Symbols"/>
              <a:buChar char="◼"/>
              <a:defRPr sz="2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61314" algn="l" rtl="0">
              <a:spcBef>
                <a:spcPts val="440"/>
              </a:spcBef>
              <a:spcAft>
                <a:spcPts val="0"/>
              </a:spcAft>
              <a:buClr>
                <a:schemeClr val="lt1"/>
              </a:buClr>
              <a:buSzPts val="2090"/>
              <a:buFont typeface="Noto Sans Symbols"/>
              <a:buChar char="▫"/>
              <a:defRPr sz="22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•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◾"/>
              <a:defRPr sz="20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⚫"/>
              <a:defRPr sz="16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oto Sans Symbols"/>
              <a:buChar char="⚫"/>
              <a:defRPr sz="14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ABABA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400161" y="228600"/>
            <a:ext cx="8229600" cy="838200"/>
          </a:xfrm>
          <a:prstGeom prst="rect">
            <a:avLst/>
          </a:prstGeom>
          <a:solidFill>
            <a:srgbClr val="7F7F7F">
              <a:alpha val="78823"/>
            </a:srgbClr>
          </a:solidFill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5400"/>
              <a:buFont typeface="Lucida Sans"/>
              <a:buNone/>
            </a:pPr>
            <a:r>
              <a:rPr lang="en-US" sz="54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GODLY GIVING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271156" y="5715000"/>
            <a:ext cx="8487610" cy="762000"/>
          </a:xfrm>
          <a:prstGeom prst="rect">
            <a:avLst/>
          </a:prstGeom>
          <a:solidFill>
            <a:srgbClr val="7F7F7F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340"/>
              <a:buFont typeface="Noto Sans Symbols"/>
              <a:buNone/>
            </a:pPr>
            <a:r>
              <a:rPr lang="en-US" sz="36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GIVING WITH A CHEERFUL HEART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" y="1600200"/>
            <a:ext cx="9022080" cy="3707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4400"/>
              <a:buFont typeface="Lucida Sans"/>
              <a:buNone/>
            </a:pPr>
            <a:r>
              <a:rPr lang="en-US" sz="44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Godly Giving</a:t>
            </a:r>
            <a:endParaRPr sz="4100" b="1" i="0" u="none" strike="noStrike" cap="none">
              <a:solidFill>
                <a:srgbClr val="FFBB76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1" name="Google Shape;151;p22" descr="Image result for godly giv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52" name="Google Shape;152;p22" descr="Image result for offer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295400"/>
            <a:ext cx="670560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4400"/>
              <a:buFont typeface="Lucida Sans"/>
              <a:buNone/>
            </a:pPr>
            <a:r>
              <a:rPr lang="en-US" sz="44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Godly Giving</a:t>
            </a:r>
            <a:endParaRPr sz="4100" b="1" i="0" u="none" strike="noStrike" cap="none">
              <a:solidFill>
                <a:srgbClr val="FFBB76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9" name="Google Shape;159;p23" descr="Image result for godly giv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098" y="1980652"/>
            <a:ext cx="7322447" cy="308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5400"/>
              <a:buFont typeface="Lucida Sans"/>
              <a:buNone/>
            </a:pPr>
            <a:r>
              <a:rPr lang="en-US" sz="54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Godly Giving</a:t>
            </a:r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34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Guidelines for Giving</a:t>
            </a:r>
            <a:endParaRPr/>
          </a:p>
        </p:txBody>
      </p:sp>
      <p:sp>
        <p:nvSpPr>
          <p:cNvPr id="168" name="Google Shape;168;p24"/>
          <p:cNvSpPr txBox="1"/>
          <p:nvPr/>
        </p:nvSpPr>
        <p:spPr>
          <a:xfrm>
            <a:off x="685800" y="2438400"/>
            <a:ext cx="807720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cida Sans"/>
              <a:buAutoNum type="arabicPeriod"/>
            </a:pPr>
            <a:r>
              <a:rPr lang="en-US" sz="36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Should be regular and consistent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cida Sans"/>
              <a:buAutoNum type="arabicPeriod"/>
            </a:pPr>
            <a:r>
              <a:rPr lang="en-US" sz="36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Should be planned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cida Sans"/>
              <a:buAutoNum type="arabicPeriod"/>
            </a:pPr>
            <a:r>
              <a:rPr lang="en-US" sz="36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Should be proportionate</a:t>
            </a:r>
            <a:endParaRPr/>
          </a:p>
          <a:p>
            <a:pPr marL="742950" marR="0" lvl="0" indent="-7429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ucida Sans"/>
              <a:buAutoNum type="arabicPeriod"/>
            </a:pPr>
            <a:r>
              <a:rPr lang="en-US" sz="3600" b="1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Should be sacrificial and generous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5400"/>
              <a:buFont typeface="Lucida Sans"/>
              <a:buNone/>
            </a:pPr>
            <a:r>
              <a:rPr lang="en-US" sz="54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Godly Giving</a:t>
            </a:r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8763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2 Cor. 9:12-15 (NIV)</a:t>
            </a:r>
            <a:endParaRPr/>
          </a:p>
          <a:p>
            <a:pPr marL="548640" marR="0" lvl="0" indent="-411480" algn="l" rtl="0">
              <a:spcBef>
                <a:spcPts val="720"/>
              </a:spcBef>
              <a:spcAft>
                <a:spcPts val="0"/>
              </a:spcAft>
              <a:buClr>
                <a:srgbClr val="F9F9F9"/>
              </a:buClr>
              <a:buSzPts val="2340"/>
              <a:buFont typeface="Noto Sans Symbols"/>
              <a:buChar char="⬜"/>
            </a:pPr>
            <a:r>
              <a:rPr lang="en-US" sz="3600" b="1" i="0" u="none" strike="noStrike" cap="none" baseline="30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15 </a:t>
            </a: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Thanks be to God for his indescribable gift!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5400"/>
              <a:buFont typeface="Lucida Sans"/>
              <a:buNone/>
            </a:pPr>
            <a:r>
              <a:rPr lang="en-US" sz="54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Godly Giving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marR="0" lvl="0" indent="-41148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What are the Biblical guidelines for giving?</a:t>
            </a:r>
            <a:endParaRPr/>
          </a:p>
          <a:p>
            <a:pPr marL="548640" marR="0" lvl="0" indent="-41148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Am I giving with the right motives?</a:t>
            </a:r>
            <a:endParaRPr/>
          </a:p>
          <a:p>
            <a:pPr marL="548640" marR="0" lvl="0" indent="-41148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Am I giving enough?</a:t>
            </a:r>
            <a:endParaRPr/>
          </a:p>
          <a:p>
            <a:pPr marL="548640" marR="0" lvl="0" indent="-41148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What are the benefits of giving?</a:t>
            </a:r>
            <a:endParaRPr/>
          </a:p>
          <a:p>
            <a:pPr marL="548640" marR="0" lvl="0" indent="-29591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endParaRPr sz="28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5400"/>
              <a:buFont typeface="Lucida Sans"/>
              <a:buNone/>
            </a:pPr>
            <a:r>
              <a:rPr lang="en-US" sz="54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Godly Giving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34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1 Chronicles 29:9 (NIV)</a:t>
            </a:r>
            <a:endParaRPr/>
          </a:p>
          <a:p>
            <a:pPr marL="13716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9F9F9"/>
              </a:buClr>
              <a:buSzPts val="234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The people rejoiced at the willing response of their leaders, for they had given freely and wholeheartedly to the </a:t>
            </a:r>
            <a:r>
              <a:rPr lang="en-US" sz="3600" b="1" i="0" u="none" strike="noStrike" cap="small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Lord</a:t>
            </a: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. David the king also rejoiced greatly.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5400"/>
              <a:buFont typeface="Lucida Sans"/>
              <a:buNone/>
            </a:pPr>
            <a:r>
              <a:rPr lang="en-US" sz="54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Godly Giving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34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1 Chronicles 29:17 (NIV)</a:t>
            </a:r>
            <a:endParaRPr/>
          </a:p>
          <a:p>
            <a:pPr marL="137160" marR="0" lvl="0" indent="0" algn="l" rtl="0">
              <a:spcBef>
                <a:spcPts val="720"/>
              </a:spcBef>
              <a:spcAft>
                <a:spcPts val="0"/>
              </a:spcAft>
              <a:buClr>
                <a:srgbClr val="F9F9F9"/>
              </a:buClr>
              <a:buSzPts val="234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I know, my God, that you test the heart and are pleased with integrity. All these things I have given willingly and with honest intent. And now I have seen with joy how willingly your people who are here have given to you.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5400"/>
              <a:buFont typeface="Lucida Sans"/>
              <a:buNone/>
            </a:pPr>
            <a:r>
              <a:rPr lang="en-US" sz="54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Godly Giving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7630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2 Cor. 9:6-8 (NIV)</a:t>
            </a:r>
            <a:endParaRPr/>
          </a:p>
          <a:p>
            <a:pPr marL="548640" marR="0" lvl="0" indent="-411480" algn="l" rtl="0">
              <a:spcBef>
                <a:spcPts val="56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Char char="⬜"/>
            </a:pPr>
            <a:r>
              <a:rPr lang="en-US" sz="2800" b="1" i="0" u="none" strike="noStrike" cap="none" baseline="30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6 </a:t>
            </a:r>
            <a:r>
              <a:rPr lang="en-US" sz="2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Remember this: Whoever sows sparingly will also reap sparingly, and whoever sows generously will also reap generously. </a:t>
            </a:r>
            <a:r>
              <a:rPr lang="en-US" sz="2800" b="1" i="0" u="none" strike="noStrike" cap="none" baseline="30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7 </a:t>
            </a:r>
            <a:r>
              <a:rPr lang="en-US" sz="2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Each of you should give what you have decided in your heart to give, not reluctantly or under compulsion, for God loves a cheerful giver. </a:t>
            </a:r>
            <a:r>
              <a:rPr lang="en-US" sz="2800" b="1" i="0" u="none" strike="noStrike" cap="none" baseline="30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8 </a:t>
            </a:r>
            <a:r>
              <a:rPr lang="en-US" sz="2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And God is able to bless you abundantly, so that in all things at all times, having all that you need, you will abound in every good work.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5400"/>
              <a:buFont typeface="Lucida Sans"/>
              <a:buNone/>
            </a:pPr>
            <a:r>
              <a:rPr lang="en-US" sz="54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Godly Giving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763000" cy="470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2 Cor. 9:9 (NIV)</a:t>
            </a:r>
            <a:endParaRPr/>
          </a:p>
          <a:p>
            <a:pPr marL="548640" marR="0" lvl="0" indent="-411480" algn="l" rtl="0">
              <a:spcBef>
                <a:spcPts val="720"/>
              </a:spcBef>
              <a:spcAft>
                <a:spcPts val="0"/>
              </a:spcAft>
              <a:buClr>
                <a:srgbClr val="F9F9F9"/>
              </a:buClr>
              <a:buSzPts val="2340"/>
              <a:buFont typeface="Noto Sans Symbols"/>
              <a:buNone/>
            </a:pPr>
            <a:r>
              <a:rPr lang="en-US" sz="3600" b="1" i="0" u="none" strike="noStrike" cap="none" baseline="30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9 </a:t>
            </a: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As it is written:</a:t>
            </a:r>
            <a:endParaRPr/>
          </a:p>
          <a:p>
            <a:pPr marL="548640" marR="0" lvl="0" indent="-411480" algn="l" rtl="0">
              <a:spcBef>
                <a:spcPts val="720"/>
              </a:spcBef>
              <a:spcAft>
                <a:spcPts val="0"/>
              </a:spcAft>
              <a:buClr>
                <a:srgbClr val="F9F9F9"/>
              </a:buClr>
              <a:buSzPts val="234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“They have freely scattered their gifts to the poor;</a:t>
            </a:r>
            <a:b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</a:b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    their righteousness endures forever.”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5400"/>
              <a:buFont typeface="Lucida Sans"/>
              <a:buNone/>
            </a:pPr>
            <a:r>
              <a:rPr lang="en-US" sz="54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Godly Giving</a:t>
            </a:r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8763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1820"/>
              <a:buFont typeface="Noto Sans Symbols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2 Cor. 9:10-11 (NIV)</a:t>
            </a:r>
            <a:endParaRPr/>
          </a:p>
          <a:p>
            <a:pPr marL="548640" marR="0" lvl="0" indent="-411480" algn="l" rtl="0">
              <a:spcBef>
                <a:spcPts val="720"/>
              </a:spcBef>
              <a:spcAft>
                <a:spcPts val="0"/>
              </a:spcAft>
              <a:buClr>
                <a:srgbClr val="F9F9F9"/>
              </a:buClr>
              <a:buSzPts val="2340"/>
              <a:buFont typeface="Noto Sans Symbols"/>
              <a:buNone/>
            </a:pPr>
            <a:r>
              <a:rPr lang="en-US" sz="3600" b="0" i="0" u="none" strike="noStrike" cap="none" baseline="30000">
                <a:solidFill>
                  <a:schemeClr val="lt1"/>
                </a:solidFill>
                <a:latin typeface="Book Antiqua"/>
                <a:ea typeface="Book Antiqua"/>
                <a:cs typeface="Book Antiqua"/>
                <a:sym typeface="Book Antiqua"/>
              </a:rPr>
              <a:t>10</a:t>
            </a:r>
            <a:r>
              <a:rPr lang="en-US" sz="3200" b="1" i="0" u="none" strike="noStrike" cap="none" baseline="30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 </a:t>
            </a:r>
            <a:r>
              <a:rPr lang="en-US" sz="32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Now he who supplies seed to the sower and bread for food will also supply and increase your store of seed and will enlarge the harvest of your righteousness. </a:t>
            </a:r>
            <a:r>
              <a:rPr lang="en-US" sz="3200" b="1" i="0" u="none" strike="noStrike" cap="none" baseline="30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11 </a:t>
            </a:r>
            <a:r>
              <a:rPr lang="en-US" sz="32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You will be enriched in every way so that you can be generous on every occasion, and through us your generosity will result in thanksgiving to God.</a:t>
            </a:r>
            <a:endParaRPr sz="36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5400"/>
              <a:buFont typeface="Lucida Sans"/>
              <a:buNone/>
            </a:pPr>
            <a:r>
              <a:rPr lang="en-US" sz="54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Godly Giving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3716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9F9F9"/>
              </a:buClr>
              <a:buSzPts val="2340"/>
              <a:buFont typeface="Noto Sans Symbols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Motivations for Giving</a:t>
            </a:r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685800" y="2438400"/>
            <a:ext cx="807720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Guilt vs. Responsibility</a:t>
            </a:r>
            <a:endParaRPr/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Getting vs. Reaping</a:t>
            </a:r>
            <a:endParaRPr/>
          </a:p>
          <a:p>
            <a:pPr marL="5715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3600" b="1" i="0" u="none" strike="noStrike" cap="non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Paying God vs. Thanking God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BB76"/>
              </a:buClr>
              <a:buSzPts val="4400"/>
              <a:buFont typeface="Lucida Sans"/>
              <a:buNone/>
            </a:pPr>
            <a:r>
              <a:rPr lang="en-US" sz="4400" b="1" i="0" u="none" strike="noStrike" cap="none">
                <a:solidFill>
                  <a:srgbClr val="FFBB76"/>
                </a:solidFill>
                <a:latin typeface="Lucida Sans"/>
                <a:ea typeface="Lucida Sans"/>
                <a:cs typeface="Lucida Sans"/>
                <a:sym typeface="Lucida Sans"/>
              </a:rPr>
              <a:t>Godly Giving</a:t>
            </a:r>
            <a:endParaRPr sz="4100" b="1" i="0" u="none" strike="noStrike" cap="none">
              <a:solidFill>
                <a:srgbClr val="FFBB76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3" name="Google Shape;143;p21" descr="Image result for godly givin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3">
            <a:alphaModFix/>
          </a:blip>
          <a:srcRect r="1469" b="3020"/>
          <a:stretch/>
        </p:blipFill>
        <p:spPr>
          <a:xfrm>
            <a:off x="685800" y="1600200"/>
            <a:ext cx="7720072" cy="441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pex">
  <a:themeElements>
    <a:clrScheme name="Pushpin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PresentationFormat>On-screen Show (4:3)</PresentationFormat>
  <Paragraphs>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Lucida Sans</vt:lpstr>
      <vt:lpstr>Book Antiqua</vt:lpstr>
      <vt:lpstr>Noto Sans Symbols</vt:lpstr>
      <vt:lpstr>Calibri</vt:lpstr>
      <vt:lpstr>Apex</vt:lpstr>
      <vt:lpstr>GODLY GIVING</vt:lpstr>
      <vt:lpstr>Godly Giving</vt:lpstr>
      <vt:lpstr>Godly Giving</vt:lpstr>
      <vt:lpstr>Godly Giving</vt:lpstr>
      <vt:lpstr>Godly Giving</vt:lpstr>
      <vt:lpstr>Godly Giving</vt:lpstr>
      <vt:lpstr>Godly Giving</vt:lpstr>
      <vt:lpstr>Godly Giving</vt:lpstr>
      <vt:lpstr>Godly Giving</vt:lpstr>
      <vt:lpstr>Godly Giving</vt:lpstr>
      <vt:lpstr>Godly Giving</vt:lpstr>
      <vt:lpstr>Godly Giving</vt:lpstr>
      <vt:lpstr>Godly Giving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GODLY GIVING</dc:title>
  <dc:creator>Admin</dc:creator>
  <cp:lastModifiedBy>Admin</cp:lastModifiedBy>
  <cp:revision>1</cp:revision>
  <dcterms:modified xsi:type="dcterms:W3CDTF">2018-08-21T19:00:50Z</dcterms:modified>
</cp:coreProperties>
</file>