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  <p:sldMasterId id="2147483674" r:id="rId3"/>
    <p:sldMasterId id="2147483675" r:id="rId4"/>
  </p:sldMasterIdLst>
  <p:notesMasterIdLst>
    <p:notesMasterId r:id="rId2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8" r:id="rId13"/>
    <p:sldId id="264" r:id="rId14"/>
    <p:sldId id="269" r:id="rId15"/>
    <p:sldId id="265" r:id="rId16"/>
    <p:sldId id="270" r:id="rId17"/>
    <p:sldId id="266" r:id="rId18"/>
    <p:sldId id="271" r:id="rId19"/>
    <p:sldId id="273" r:id="rId20"/>
    <p:sldId id="275" r:id="rId21"/>
    <p:sldId id="267" r:id="rId22"/>
  </p:sldIdLst>
  <p:sldSz cx="9144000" cy="6858000" type="screen4x3"/>
  <p:notesSz cx="7010400" cy="9296400"/>
  <p:embeddedFontLst>
    <p:embeddedFont>
      <p:font typeface="Federo" charset="0"/>
      <p:regular r:id="rId24"/>
    </p:embeddedFont>
    <p:embeddedFont>
      <p:font typeface="Constantia" pitchFamily="18" charset="0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204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14482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15:1-8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15:26-27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Ephesians 4:15-16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Col. 2:5-7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Jer. 17:8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Cor. 3:10-15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45720" lvl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5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ky="100000" algn="t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6" name="Shape 106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3" name="Shape 113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4" name="Shape 114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45720" lvl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45720" lvl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alibri"/>
              <a:buNone/>
              <a:defRPr sz="26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33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2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751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66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6893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3528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/>
        </p:nvSpPr>
        <p:spPr>
          <a:xfrm rot="-10380000" flipH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38500" dir="7500000" sx="98500" sy="100080" kx="100000" ky="100000" algn="tl" rotWithShape="0">
              <a:srgbClr val="000000">
                <a:alpha val="2431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0" name="Shape 190"/>
          <p:cNvSpPr/>
          <p:nvPr/>
        </p:nvSpPr>
        <p:spPr>
          <a:xfrm rot="-10380000" flipH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bevel/>
            <a:headEnd type="none" w="sm" len="sm"/>
            <a:tailEnd type="none" w="sm" len="sm"/>
          </a:ln>
          <a:effectLst>
            <a:outerShdw blurRad="19685" dist="6350" dir="12900000" algn="tl" rotWithShape="0">
              <a:srgbClr val="000000">
                <a:alpha val="4627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ts val="1235"/>
              <a:buFont typeface="Noto Sans Symbols"/>
              <a:buNone/>
              <a:defRPr sz="13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93369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02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730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65747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SzPts val="585"/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4" name="Shape 19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pic" idx="2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lt2"/>
          </a:solidFill>
          <a:ln w="9525" cap="rnd" cmpd="sng">
            <a:solidFill>
              <a:srgbClr val="C0C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7" name="Shape 197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98" name="Shape 198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 rot="5400000">
            <a:off x="2377440" y="15240"/>
            <a:ext cx="438912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3" name="Shape 20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4" name="Shape 20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 rot="5400000">
            <a:off x="5052218" y="2491583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 rot="5400000">
            <a:off x="861219" y="510383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8" name="Shape 20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09" name="Shape 20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CE0E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45720" lvl="0" algn="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None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ctr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None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Calibri"/>
              <a:buNone/>
              <a:defRPr sz="5600" b="1" i="0" u="none" strike="noStrike" cap="none">
                <a:solidFill>
                  <a:srgbClr val="4AE3A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None/>
              <a:defRPr sz="2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91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280"/>
              <a:buFont typeface="Noto Sans Symbols"/>
              <a:buNone/>
              <a:defRPr sz="2400" b="1" i="0" u="none" strike="noStrike" cap="none">
                <a:solidFill>
                  <a:schemeClr val="dk2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None/>
              <a:defRPr sz="20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1315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3"/>
              </a:buClr>
              <a:buSzPts val="2090"/>
              <a:buFont typeface="Noto Sans Symbols"/>
              <a:buChar char="●"/>
              <a:defRPr sz="2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2946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04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7" name="Shape 17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8" name="Shape 18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9" name="Shape 19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tile tx="0" ty="0" sx="65000" sy="65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8" name="Shape 28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D0E9ED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34" name="Shape 34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35" name="Shape 3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5" name="Shape 45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51" name="Shape 51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52" name="Shape 5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53" name="Shape 53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65000" sy="65000" flip="none" algn="tl"/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9525" y="-7144"/>
            <a:ext cx="9163050" cy="1041400"/>
          </a:xfrm>
          <a:custGeom>
            <a:avLst/>
            <a:gdLst/>
            <a:ahLst/>
            <a:cxnLst/>
            <a:rect l="0" t="0" r="0" b="0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313"/>
                </a:srgbClr>
              </a:gs>
              <a:gs pos="100000">
                <a:srgbClr val="00E9F7">
                  <a:alpha val="54509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4381500" y="-7144"/>
            <a:ext cx="4762500" cy="638175"/>
          </a:xfrm>
          <a:custGeom>
            <a:avLst/>
            <a:gdLst/>
            <a:ahLst/>
            <a:cxnLst/>
            <a:rect l="0" t="0" r="0" b="0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411"/>
                </a:srgbClr>
              </a:gs>
              <a:gs pos="80000">
                <a:srgbClr val="0099E4">
                  <a:alpha val="44313"/>
                </a:srgbClr>
              </a:gs>
              <a:gs pos="100000">
                <a:srgbClr val="0099E4">
                  <a:alpha val="44313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5445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●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●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200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098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●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Constantia"/>
              <a:buChar char="•"/>
              <a:defRPr sz="1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onstantia"/>
              <a:buChar char="•"/>
              <a:defRPr sz="1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3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grpSp>
        <p:nvGrpSpPr>
          <p:cNvPr id="135" name="Shape 135"/>
          <p:cNvGrpSpPr/>
          <p:nvPr/>
        </p:nvGrpSpPr>
        <p:grpSpPr>
          <a:xfrm>
            <a:off x="-29294" y="-16113"/>
            <a:ext cx="9198255" cy="1086266"/>
            <a:chOff x="-29322" y="-1971"/>
            <a:chExt cx="9198255" cy="1086266"/>
          </a:xfrm>
        </p:grpSpPr>
        <p:sp>
          <p:nvSpPr>
            <p:cNvPr id="136" name="Shape 136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0" t="0" r="0" b="0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09B6B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sp>
          <p:nvSpPr>
            <p:cNvPr id="137" name="Shape 137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0" t="0" r="0" b="0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1600200"/>
            <a:ext cx="6858000" cy="48162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/>
          <p:nvPr/>
        </p:nvSpPr>
        <p:spPr>
          <a:xfrm>
            <a:off x="5599135" y="1427965"/>
            <a:ext cx="2743199" cy="1565755"/>
          </a:xfrm>
          <a:prstGeom prst="wedgeRoundRectCallout">
            <a:avLst>
              <a:gd name="adj1" fmla="val -72732"/>
              <a:gd name="adj2" fmla="val 49288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the branches joined and held together by the Main Branch--Jesus</a:t>
            </a:r>
            <a:endParaRPr dirty="0"/>
          </a:p>
        </p:txBody>
      </p:sp>
      <p:sp>
        <p:nvSpPr>
          <p:cNvPr id="2" name="TextBox 1"/>
          <p:cNvSpPr txBox="1"/>
          <p:nvPr/>
        </p:nvSpPr>
        <p:spPr>
          <a:xfrm>
            <a:off x="839244" y="2932176"/>
            <a:ext cx="1440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15:1-8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793315" y="2005208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John 15:1-8</a:t>
            </a:r>
            <a:endParaRPr lang="en-US" sz="4000" b="1" dirty="0" smtClean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40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/>
            <a:r>
              <a:rPr lang="en-US" sz="4000" b="1" dirty="0" smtClean="0">
                <a:solidFill>
                  <a:schemeClr val="lt1"/>
                </a:solidFill>
              </a:rPr>
              <a:t>We are the branches joined and held together by the Main Branch--Jesus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Shape 269"/>
          <p:cNvSpPr/>
          <p:nvPr/>
        </p:nvSpPr>
        <p:spPr>
          <a:xfrm>
            <a:off x="601251" y="926919"/>
            <a:ext cx="2743199" cy="2154485"/>
          </a:xfrm>
          <a:prstGeom prst="wedgeRoundRectCallout">
            <a:avLst>
              <a:gd name="adj1" fmla="val 82519"/>
              <a:gd name="adj2" fmla="val 3184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Holy Spirit is working in us and through us to fulfill the Great Commandment and the Great Commission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6789106" y="2970118"/>
            <a:ext cx="1678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 </a:t>
            </a:r>
            <a:r>
              <a:rPr lang="en-US" sz="2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15:26-27</a:t>
            </a:r>
            <a:endParaRPr lang="en-US" sz="2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793315" y="2005208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 smtClean="0">
                <a:solidFill>
                  <a:schemeClr val="lt1"/>
                </a:solidFill>
                <a:sym typeface="Calibri"/>
              </a:rPr>
              <a:t>John 15:26-27</a:t>
            </a:r>
            <a:endParaRPr lang="en-US" sz="4000" b="1" dirty="0" smtClean="0">
              <a:solidFill>
                <a:schemeClr val="lt1"/>
              </a:solidFill>
            </a:endParaRPr>
          </a:p>
          <a:p>
            <a:pPr lvl="0" algn="ctr"/>
            <a:endParaRPr lang="en-US" sz="4000" b="1" dirty="0" smtClean="0">
              <a:solidFill>
                <a:schemeClr val="lt1"/>
              </a:solidFill>
            </a:endParaRPr>
          </a:p>
          <a:p>
            <a:pPr lvl="0" algn="ctr"/>
            <a:r>
              <a:rPr lang="en-US" sz="4000" b="1" dirty="0" smtClean="0">
                <a:solidFill>
                  <a:schemeClr val="lt1"/>
                </a:solidFill>
                <a:sym typeface="Calibri"/>
              </a:rPr>
              <a:t>The Holy Spirit is working in us and through us to fulfill the Great Commandment and the Great Commission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Shape 2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/>
          <p:nvPr/>
        </p:nvSpPr>
        <p:spPr>
          <a:xfrm>
            <a:off x="5853593" y="876804"/>
            <a:ext cx="2743199" cy="2154485"/>
          </a:xfrm>
          <a:prstGeom prst="wedgeRoundRectCallout">
            <a:avLst>
              <a:gd name="adj1" fmla="val -95564"/>
              <a:gd name="adj2" fmla="val 64981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growing together in Christ bearing fruits and inviting others to also grow with us</a:t>
            </a:r>
            <a:endParaRPr dirty="0"/>
          </a:p>
        </p:txBody>
      </p:sp>
      <p:sp>
        <p:nvSpPr>
          <p:cNvPr id="4" name="TextBox 3"/>
          <p:cNvSpPr txBox="1"/>
          <p:nvPr/>
        </p:nvSpPr>
        <p:spPr>
          <a:xfrm>
            <a:off x="429823" y="2831234"/>
            <a:ext cx="2417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SzPts val="1400"/>
            </a:pPr>
            <a:r>
              <a:rPr lang="en-US" sz="2000" b="1" dirty="0">
                <a:solidFill>
                  <a:schemeClr val="dk1"/>
                </a:solidFill>
                <a:sym typeface="Calibri"/>
              </a:rPr>
              <a:t>Ephesians 4:15-16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793315" y="2005208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buSzPts val="4000"/>
            </a:pPr>
            <a:r>
              <a:rPr lang="en-US" sz="4000" b="1" dirty="0" smtClean="0">
                <a:solidFill>
                  <a:schemeClr val="lt1"/>
                </a:solidFill>
                <a:sym typeface="Calibri"/>
              </a:rPr>
              <a:t>Ephesians 4:15-16</a:t>
            </a:r>
            <a:endParaRPr lang="en-US" sz="4000" b="1" dirty="0" smtClean="0">
              <a:solidFill>
                <a:schemeClr val="lt1"/>
              </a:solidFill>
            </a:endParaRPr>
          </a:p>
          <a:p>
            <a:pPr lvl="0" algn="ctr"/>
            <a:endParaRPr lang="en-US" sz="4000" b="1" dirty="0" smtClean="0">
              <a:solidFill>
                <a:schemeClr val="lt1"/>
              </a:solidFill>
            </a:endParaRPr>
          </a:p>
          <a:p>
            <a:pPr lvl="0" algn="ctr"/>
            <a:r>
              <a:rPr lang="en-US" sz="4000" b="1" dirty="0" smtClean="0">
                <a:solidFill>
                  <a:schemeClr val="lt1"/>
                </a:solidFill>
                <a:sym typeface="Calibri"/>
              </a:rPr>
              <a:t>We are growing together in Christ bearing fruits and inviting others to also grow with us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Ephesians 4:16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From him the whole body, joined and held together by every supporting ligament, </a:t>
            </a:r>
            <a:r>
              <a:rPr lang="en-US" sz="4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grows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and builds itself up in love, </a:t>
            </a:r>
            <a:r>
              <a:rPr lang="en-US" sz="4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as each part does its work.</a:t>
            </a:r>
            <a:endParaRPr sz="1400" b="0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Each Part Does Its Work 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000"/>
              <a:buFont typeface="Arial"/>
              <a:buAutoNum type="arabicPeriod"/>
            </a:pPr>
            <a:r>
              <a:rPr lang="en-US" sz="4000" b="1" i="0" u="none" strike="noStrike" cap="none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Pray with us “Days of Dialogue and Prayer-Wednesday Nights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000"/>
              <a:buFont typeface="Arial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Find and pursue your calling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4000"/>
              <a:buFont typeface="Arial"/>
              <a:buAutoNum type="arabicPeriod"/>
            </a:pPr>
            <a:r>
              <a:rPr lang="en-US" sz="4000" b="1" dirty="0" smtClean="0">
                <a:solidFill>
                  <a:schemeClr val="bg1"/>
                </a:solidFill>
              </a:rPr>
              <a:t>Invite someone</a:t>
            </a:r>
          </a:p>
          <a:p>
            <a:pPr marL="742950" marR="0" lvl="0" indent="-742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AutoNum type="arabicPeriod"/>
            </a:pPr>
            <a:endParaRPr lang="en-US" sz="40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hape 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2" name="Shape 222"/>
          <p:cNvSpPr txBox="1"/>
          <p:nvPr/>
        </p:nvSpPr>
        <p:spPr>
          <a:xfrm>
            <a:off x="533400" y="2057400"/>
            <a:ext cx="82296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will encourage each other to find, pursue, and fulfill our God-given callings in our lives (individual growth).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AutoNum type="arabicPeriod"/>
            </a:pPr>
            <a:r>
              <a:rPr lang="en-US"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will encourage others, who are currently not involved with the church, to come witness and take an active part in the growth of our church (corporate growth).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1219200" y="1905000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Ephesians 4:15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Instead, speaking the truth in love, we will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grow 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to become in every respect the mature body of him who is the head, that is, Christ.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1219200" y="1905000"/>
            <a:ext cx="7620000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Ephesians 4:16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From him the whole body, joined and held together by every supporting ligament, </a:t>
            </a:r>
            <a:r>
              <a:rPr lang="en-US" sz="4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grows</a:t>
            </a: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and builds itself up in love, as each part does its work.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Shape 2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3395" y="526093"/>
            <a:ext cx="5899799" cy="572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/>
        </p:nvSpPr>
        <p:spPr>
          <a:xfrm>
            <a:off x="1559877" y="3000913"/>
            <a:ext cx="601959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Come Grow With Us</a:t>
            </a: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2" y="769483"/>
            <a:ext cx="8474866" cy="5361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/>
          <p:nvPr/>
        </p:nvSpPr>
        <p:spPr>
          <a:xfrm>
            <a:off x="6162805" y="2818355"/>
            <a:ext cx="2430050" cy="1315234"/>
          </a:xfrm>
          <a:prstGeom prst="wedgeRoundRectCallout">
            <a:avLst>
              <a:gd name="adj1" fmla="val -111886"/>
              <a:gd name="adj2" fmla="val -9562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Jesus Christ is the Center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243" y="676407"/>
            <a:ext cx="8474866" cy="536113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/>
          <p:nvPr/>
        </p:nvSpPr>
        <p:spPr>
          <a:xfrm>
            <a:off x="538620" y="2517731"/>
            <a:ext cx="2743199" cy="1302708"/>
          </a:xfrm>
          <a:prstGeom prst="wedgeRoundRectCallout">
            <a:avLst>
              <a:gd name="adj1" fmla="val 99414"/>
              <a:gd name="adj2" fmla="val 146533"/>
              <a:gd name="adj3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stable and rooted on a strong foundation</a:t>
            </a: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6551111" y="2986558"/>
            <a:ext cx="2029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Cor. </a:t>
            </a:r>
            <a:r>
              <a:rPr lang="en-US" sz="24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3:10-15</a:t>
            </a:r>
            <a:endParaRPr lang="en-US"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762000" y="609600"/>
            <a:ext cx="75438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1" u="none" strike="noStrike" cap="none">
                <a:solidFill>
                  <a:schemeClr val="lt1"/>
                </a:solidFill>
                <a:latin typeface="Federo"/>
                <a:ea typeface="Federo"/>
                <a:cs typeface="Federo"/>
                <a:sym typeface="Federo"/>
              </a:rPr>
              <a:t>Come Grow With Us</a:t>
            </a:r>
            <a:endParaRPr sz="5400" b="1" i="0" u="none" strike="noStrike" cap="none">
              <a:solidFill>
                <a:schemeClr val="lt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228" name="Shape 228"/>
          <p:cNvSpPr txBox="1"/>
          <p:nvPr/>
        </p:nvSpPr>
        <p:spPr>
          <a:xfrm>
            <a:off x="793315" y="2005208"/>
            <a:ext cx="76200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 Cor. </a:t>
            </a:r>
            <a:r>
              <a:rPr lang="en-US" sz="4000" b="1" dirty="0" smtClean="0">
                <a:solidFill>
                  <a:schemeClr val="lt1"/>
                </a:solidFill>
              </a:rPr>
              <a:t>3:10-15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lang="en-US" sz="4000" b="1" i="0" u="none" strike="noStrike" cap="none" dirty="0" smtClean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4000"/>
            </a:pPr>
            <a:r>
              <a:rPr lang="en-US" sz="4000" b="1" dirty="0" smtClean="0">
                <a:solidFill>
                  <a:schemeClr val="lt1"/>
                </a:solidFill>
              </a:rPr>
              <a:t>We are stable and rooted on a strong foundation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buSzPts val="4000"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286</Words>
  <Application>Microsoft Office PowerPoint</Application>
  <PresentationFormat>On-screen Show (4:3)</PresentationFormat>
  <Paragraphs>50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Federo</vt:lpstr>
      <vt:lpstr>Constantia</vt:lpstr>
      <vt:lpstr>Calibri</vt:lpstr>
      <vt:lpstr>Noto Sans Symbols</vt:lpstr>
      <vt:lpstr>Flow</vt:lpstr>
      <vt:lpstr>1_Flow</vt:lpstr>
      <vt:lpstr>Flow</vt:lpstr>
      <vt:lpstr>1_Flow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Lazo</dc:creator>
  <cp:lastModifiedBy>Admin</cp:lastModifiedBy>
  <cp:revision>2</cp:revision>
  <dcterms:modified xsi:type="dcterms:W3CDTF">2018-04-29T16:13:42Z</dcterms:modified>
</cp:coreProperties>
</file>