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8" r:id="rId3"/>
    <p:sldId id="262" r:id="rId4"/>
    <p:sldId id="257" r:id="rId5"/>
    <p:sldId id="276" r:id="rId6"/>
    <p:sldId id="280" r:id="rId7"/>
    <p:sldId id="281" r:id="rId8"/>
    <p:sldId id="282" r:id="rId9"/>
    <p:sldId id="279" r:id="rId10"/>
    <p:sldId id="283" r:id="rId11"/>
    <p:sldId id="284" r:id="rId12"/>
    <p:sldId id="285" r:id="rId13"/>
    <p:sldId id="286" r:id="rId14"/>
    <p:sldId id="287" r:id="rId15"/>
    <p:sldId id="278" r:id="rId16"/>
    <p:sldId id="269"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59" autoAdjust="0"/>
    <p:restoredTop sz="86477" autoAdjust="0"/>
  </p:normalViewPr>
  <p:slideViewPr>
    <p:cSldViewPr>
      <p:cViewPr>
        <p:scale>
          <a:sx n="75" d="100"/>
          <a:sy n="75" d="100"/>
        </p:scale>
        <p:origin x="-342" y="4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2269DA-8B83-41F3-94C4-5A985819E2E2}" type="datetimeFigureOut">
              <a:rPr lang="en-US" smtClean="0"/>
              <a:pPr/>
              <a:t>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D998C-352E-46D8-B046-A59652A89CA3}" type="slidenum">
              <a:rPr lang="en-US" smtClean="0"/>
              <a:pPr/>
              <a:t>‹#›</a:t>
            </a:fld>
            <a:endParaRPr lang="en-US"/>
          </a:p>
        </p:txBody>
      </p:sp>
    </p:spTree>
    <p:extLst>
      <p:ext uri="{BB962C8B-B14F-4D97-AF65-F5344CB8AC3E}">
        <p14:creationId xmlns:p14="http://schemas.microsoft.com/office/powerpoint/2010/main" val="87708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D998C-352E-46D8-B046-A59652A89CA3}" type="slidenum">
              <a:rPr lang="en-US" smtClean="0"/>
              <a:pPr/>
              <a:t>1</a:t>
            </a:fld>
            <a:endParaRPr lang="en-US"/>
          </a:p>
        </p:txBody>
      </p:sp>
    </p:spTree>
    <p:extLst>
      <p:ext uri="{BB962C8B-B14F-4D97-AF65-F5344CB8AC3E}">
        <p14:creationId xmlns:p14="http://schemas.microsoft.com/office/powerpoint/2010/main" val="423444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63FA77-0C33-4BE6-ACA3-A3A2CB4107EA}" type="datetimeFigureOut">
              <a:rPr lang="en-US" smtClean="0"/>
              <a:pPr/>
              <a:t>1/30/2018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82EF558-FF31-437A-B236-E21F7E51FD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63FA77-0C33-4BE6-ACA3-A3A2CB4107EA}"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63FA77-0C33-4BE6-ACA3-A3A2CB4107EA}"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63FA77-0C33-4BE6-ACA3-A3A2CB4107EA}"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63FA77-0C33-4BE6-ACA3-A3A2CB4107EA}"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F558-FF31-437A-B236-E21F7E51FD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63FA77-0C33-4BE6-ACA3-A3A2CB4107EA}"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63FA77-0C33-4BE6-ACA3-A3A2CB4107EA}" type="datetimeFigureOut">
              <a:rPr lang="en-US" smtClean="0"/>
              <a:pPr/>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3D63FA77-0C33-4BE6-ACA3-A3A2CB4107EA}" type="datetimeFigureOut">
              <a:rPr lang="en-US" smtClean="0"/>
              <a:pPr/>
              <a:t>1/30/2018</a:t>
            </a:fld>
            <a:endParaRPr lang="en-US"/>
          </a:p>
        </p:txBody>
      </p:sp>
      <p:sp>
        <p:nvSpPr>
          <p:cNvPr id="8" name="Slide Number Placeholder 7"/>
          <p:cNvSpPr>
            <a:spLocks noGrp="1"/>
          </p:cNvSpPr>
          <p:nvPr>
            <p:ph type="sldNum" sz="quarter" idx="11"/>
          </p:nvPr>
        </p:nvSpPr>
        <p:spPr/>
        <p:txBody>
          <a:bodyPr/>
          <a:lstStyle/>
          <a:p>
            <a:fld id="{A82EF558-FF31-437A-B236-E21F7E51FD4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3FA77-0C33-4BE6-ACA3-A3A2CB4107EA}" type="datetimeFigureOut">
              <a:rPr lang="en-US" smtClean="0"/>
              <a:pPr/>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63FA77-0C33-4BE6-ACA3-A3A2CB4107EA}"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82EF558-FF31-437A-B236-E21F7E51FD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D63FA77-0C33-4BE6-ACA3-A3A2CB4107EA}"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D63FA77-0C33-4BE6-ACA3-A3A2CB4107EA}" type="datetimeFigureOut">
              <a:rPr lang="en-US" smtClean="0"/>
              <a:pPr/>
              <a:t>1/30/2018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82EF558-FF31-437A-B236-E21F7E51FD4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0"/>
            <a:ext cx="6480048" cy="1981200"/>
          </a:xfrm>
        </p:spPr>
        <p:txBody>
          <a:bodyPr>
            <a:noAutofit/>
          </a:bodyPr>
          <a:lstStyle/>
          <a:p>
            <a:pPr algn="ctr"/>
            <a:r>
              <a:rPr lang="en-US" sz="6000" b="1" cap="none" dirty="0">
                <a:gradFill>
                  <a:gsLst>
                    <a:gs pos="0">
                      <a:srgbClr val="D9E8FF"/>
                    </a:gs>
                    <a:gs pos="39999">
                      <a:srgbClr val="85C2FF"/>
                    </a:gs>
                    <a:gs pos="70000">
                      <a:srgbClr val="C4D6EB"/>
                    </a:gs>
                    <a:gs pos="100000">
                      <a:srgbClr val="FFEBFA"/>
                    </a:gs>
                  </a:gsLst>
                  <a:lin ang="5400000" scaled="0"/>
                </a:gradFill>
              </a:rPr>
              <a:t>The Transformative Power</a:t>
            </a:r>
            <a:r>
              <a:rPr lang="en-US" sz="6000" b="1" cap="none" baseline="0" dirty="0">
                <a:gradFill>
                  <a:gsLst>
                    <a:gs pos="0">
                      <a:srgbClr val="D9E8FF"/>
                    </a:gs>
                    <a:gs pos="39999">
                      <a:srgbClr val="85C2FF"/>
                    </a:gs>
                    <a:gs pos="70000">
                      <a:srgbClr val="C4D6EB"/>
                    </a:gs>
                    <a:gs pos="100000">
                      <a:srgbClr val="FFEBFA"/>
                    </a:gs>
                  </a:gsLst>
                  <a:lin ang="5400000" scaled="0"/>
                </a:gradFill>
              </a:rPr>
              <a:t> Of God</a:t>
            </a:r>
            <a:endParaRPr lang="en-US" sz="6000" b="1" cap="none" dirty="0">
              <a:gradFill>
                <a:gsLst>
                  <a:gs pos="0">
                    <a:srgbClr val="D9E8FF"/>
                  </a:gs>
                  <a:gs pos="39999">
                    <a:srgbClr val="85C2FF"/>
                  </a:gs>
                  <a:gs pos="70000">
                    <a:srgbClr val="C4D6EB"/>
                  </a:gs>
                  <a:gs pos="100000">
                    <a:srgbClr val="FFEBFA"/>
                  </a:gs>
                </a:gsLst>
                <a:lin ang="5400000" scaled="0"/>
              </a:gradFill>
            </a:endParaRPr>
          </a:p>
        </p:txBody>
      </p:sp>
    </p:spTree>
    <p:extLst>
      <p:ext uri="{BB962C8B-B14F-4D97-AF65-F5344CB8AC3E}">
        <p14:creationId xmlns:p14="http://schemas.microsoft.com/office/powerpoint/2010/main" val="322957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 and His Family</a:t>
            </a:r>
          </a:p>
        </p:txBody>
      </p:sp>
      <p:sp>
        <p:nvSpPr>
          <p:cNvPr id="3" name="Rectangle 2"/>
          <p:cNvSpPr/>
          <p:nvPr/>
        </p:nvSpPr>
        <p:spPr>
          <a:xfrm>
            <a:off x="838200" y="2209800"/>
            <a:ext cx="7543800" cy="2677656"/>
          </a:xfrm>
          <a:prstGeom prst="rect">
            <a:avLst/>
          </a:prstGeom>
        </p:spPr>
        <p:txBody>
          <a:bodyPr wrap="square">
            <a:spAutoFit/>
          </a:bodyPr>
          <a:lstStyle/>
          <a:p>
            <a:r>
              <a:rPr lang="en-US" sz="2800" b="1" i="1" dirty="0"/>
              <a:t>Noah’s Family</a:t>
            </a:r>
          </a:p>
          <a:p>
            <a:r>
              <a:rPr lang="en-US" sz="2800" b="1" i="1" dirty="0"/>
              <a:t>(Gen. 7:1)</a:t>
            </a:r>
          </a:p>
          <a:p>
            <a:pPr marL="514350" indent="-514350">
              <a:buFont typeface="Arial" pitchFamily="34" charset="0"/>
              <a:buChar char="•"/>
            </a:pPr>
            <a:r>
              <a:rPr lang="en-US" sz="2800" baseline="30000" dirty="0"/>
              <a:t>1</a:t>
            </a:r>
            <a:r>
              <a:rPr lang="en-US" sz="2800" dirty="0"/>
              <a:t>The </a:t>
            </a:r>
            <a:r>
              <a:rPr lang="en-US" sz="2800" cap="small" dirty="0"/>
              <a:t>Lord</a:t>
            </a:r>
            <a:r>
              <a:rPr lang="en-US" sz="2800" dirty="0"/>
              <a:t> then said to Noah, “Go into the ark, you and your whole family, because I have found you righteous in this generation. </a:t>
            </a:r>
            <a:endParaRPr lang="en-US" sz="2800" b="1" i="1" dirty="0"/>
          </a:p>
        </p:txBody>
      </p:sp>
    </p:spTree>
    <p:extLst>
      <p:ext uri="{BB962C8B-B14F-4D97-AF65-F5344CB8AC3E}">
        <p14:creationId xmlns:p14="http://schemas.microsoft.com/office/powerpoint/2010/main" val="29157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 and His Family</a:t>
            </a:r>
          </a:p>
        </p:txBody>
      </p:sp>
      <p:sp>
        <p:nvSpPr>
          <p:cNvPr id="3" name="Rectangle 2"/>
          <p:cNvSpPr/>
          <p:nvPr/>
        </p:nvSpPr>
        <p:spPr>
          <a:xfrm>
            <a:off x="838200" y="2209800"/>
            <a:ext cx="7543800" cy="2246769"/>
          </a:xfrm>
          <a:prstGeom prst="rect">
            <a:avLst/>
          </a:prstGeom>
        </p:spPr>
        <p:txBody>
          <a:bodyPr wrap="square">
            <a:spAutoFit/>
          </a:bodyPr>
          <a:lstStyle/>
          <a:p>
            <a:r>
              <a:rPr lang="en-US" sz="2800" b="1" i="1" dirty="0"/>
              <a:t>Noah’s Family</a:t>
            </a:r>
          </a:p>
          <a:p>
            <a:r>
              <a:rPr lang="en-US" sz="2800" b="1" i="1" dirty="0"/>
              <a:t>(Gen. 7:7)</a:t>
            </a:r>
          </a:p>
          <a:p>
            <a:pPr marL="514350" indent="-514350">
              <a:buFont typeface="Arial" pitchFamily="34" charset="0"/>
              <a:buChar char="•"/>
            </a:pPr>
            <a:r>
              <a:rPr lang="en-US" sz="2800" baseline="30000" dirty="0"/>
              <a:t>7 </a:t>
            </a:r>
            <a:r>
              <a:rPr lang="en-US" sz="2800" dirty="0"/>
              <a:t>And Noah and his sons and his wife and his sons’ wives entered the ark to escape the waters of the flood. </a:t>
            </a:r>
            <a:endParaRPr lang="en-US" sz="2800" b="1" i="1" dirty="0"/>
          </a:p>
        </p:txBody>
      </p:sp>
    </p:spTree>
    <p:extLst>
      <p:ext uri="{BB962C8B-B14F-4D97-AF65-F5344CB8AC3E}">
        <p14:creationId xmlns:p14="http://schemas.microsoft.com/office/powerpoint/2010/main" val="268958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 and His Family</a:t>
            </a:r>
          </a:p>
        </p:txBody>
      </p:sp>
      <p:sp>
        <p:nvSpPr>
          <p:cNvPr id="3" name="Rectangle 2"/>
          <p:cNvSpPr/>
          <p:nvPr/>
        </p:nvSpPr>
        <p:spPr>
          <a:xfrm>
            <a:off x="838200" y="2209800"/>
            <a:ext cx="7543800" cy="1815882"/>
          </a:xfrm>
          <a:prstGeom prst="rect">
            <a:avLst/>
          </a:prstGeom>
        </p:spPr>
        <p:txBody>
          <a:bodyPr wrap="square" anchor="t">
            <a:spAutoFit/>
          </a:bodyPr>
          <a:lstStyle/>
          <a:p>
            <a:r>
              <a:rPr lang="en-US" sz="2800" b="1" i="1" dirty="0"/>
              <a:t>Noah’s Family</a:t>
            </a:r>
          </a:p>
          <a:p>
            <a:r>
              <a:rPr lang="en-US" sz="2800" b="1" i="1" dirty="0"/>
              <a:t>(Gen. 8:18)</a:t>
            </a:r>
            <a:endParaRPr lang="en-US" sz="2800" b="1" i="1" dirty="0">
              <a:cs typeface="Arial"/>
            </a:endParaRPr>
          </a:p>
          <a:p>
            <a:r>
              <a:rPr lang="en-US" sz="2800" baseline="30000" dirty="0"/>
              <a:t>18 </a:t>
            </a:r>
            <a:r>
              <a:rPr lang="en-US" sz="2800" dirty="0"/>
              <a:t>So Noah came out, together with his sons and his wife and his sons’ wives. </a:t>
            </a:r>
            <a:endParaRPr lang="en-US" sz="2800" b="1" i="1" dirty="0"/>
          </a:p>
        </p:txBody>
      </p:sp>
    </p:spTree>
    <p:extLst>
      <p:ext uri="{BB962C8B-B14F-4D97-AF65-F5344CB8AC3E}">
        <p14:creationId xmlns:p14="http://schemas.microsoft.com/office/powerpoint/2010/main" val="226279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 and His Family</a:t>
            </a:r>
          </a:p>
        </p:txBody>
      </p:sp>
      <p:sp>
        <p:nvSpPr>
          <p:cNvPr id="3" name="Rectangle 2"/>
          <p:cNvSpPr/>
          <p:nvPr/>
        </p:nvSpPr>
        <p:spPr>
          <a:xfrm>
            <a:off x="838200" y="2209800"/>
            <a:ext cx="7543800" cy="2246769"/>
          </a:xfrm>
          <a:prstGeom prst="rect">
            <a:avLst/>
          </a:prstGeom>
        </p:spPr>
        <p:txBody>
          <a:bodyPr wrap="square">
            <a:spAutoFit/>
          </a:bodyPr>
          <a:lstStyle/>
          <a:p>
            <a:r>
              <a:rPr lang="en-US" sz="2800" b="1" i="1" dirty="0"/>
              <a:t>Noah’s Family</a:t>
            </a:r>
          </a:p>
          <a:p>
            <a:r>
              <a:rPr lang="en-US" sz="2800" b="1" i="1" dirty="0"/>
              <a:t>(Gen. 9:8-9)</a:t>
            </a:r>
          </a:p>
          <a:p>
            <a:r>
              <a:rPr lang="en-US" sz="2800" baseline="30000" dirty="0"/>
              <a:t>8 </a:t>
            </a:r>
            <a:r>
              <a:rPr lang="en-US" sz="2800" dirty="0"/>
              <a:t>Then God said to Noah and to his sons with him: </a:t>
            </a:r>
            <a:r>
              <a:rPr lang="en-US" sz="2800" baseline="30000" dirty="0"/>
              <a:t>9 </a:t>
            </a:r>
            <a:r>
              <a:rPr lang="en-US" sz="2800" dirty="0"/>
              <a:t>“I now establish my covenant with you and with your descendants after you </a:t>
            </a:r>
            <a:endParaRPr lang="en-US" sz="2800" b="1" i="1" dirty="0"/>
          </a:p>
        </p:txBody>
      </p:sp>
    </p:spTree>
    <p:extLst>
      <p:ext uri="{BB962C8B-B14F-4D97-AF65-F5344CB8AC3E}">
        <p14:creationId xmlns:p14="http://schemas.microsoft.com/office/powerpoint/2010/main" val="14301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 and His Family</a:t>
            </a:r>
          </a:p>
        </p:txBody>
      </p:sp>
      <p:sp>
        <p:nvSpPr>
          <p:cNvPr id="3" name="Rectangle 2"/>
          <p:cNvSpPr/>
          <p:nvPr/>
        </p:nvSpPr>
        <p:spPr>
          <a:xfrm>
            <a:off x="838200" y="2209800"/>
            <a:ext cx="7543800" cy="3108543"/>
          </a:xfrm>
          <a:prstGeom prst="rect">
            <a:avLst/>
          </a:prstGeom>
        </p:spPr>
        <p:txBody>
          <a:bodyPr wrap="square">
            <a:spAutoFit/>
          </a:bodyPr>
          <a:lstStyle/>
          <a:p>
            <a:r>
              <a:rPr lang="en-US" sz="2800" b="1" i="1" dirty="0"/>
              <a:t>Noah’s Family</a:t>
            </a:r>
          </a:p>
          <a:p>
            <a:r>
              <a:rPr lang="en-US" sz="2800" b="1" i="1" dirty="0"/>
              <a:t>(Hebrews 11:7</a:t>
            </a:r>
          </a:p>
          <a:p>
            <a:r>
              <a:rPr lang="en-US" sz="2800" baseline="30000" dirty="0"/>
              <a:t>7 </a:t>
            </a:r>
            <a:r>
              <a:rPr lang="en-US" sz="2800" dirty="0"/>
              <a:t>By faith Noah, when warned about things not yet seen, in holy fear built an ark to save his family. By his faith he condemned the world and became heir of the righteousness that is in keeping with faith.</a:t>
            </a:r>
            <a:endParaRPr lang="en-US" sz="2800" b="1" i="1" dirty="0"/>
          </a:p>
        </p:txBody>
      </p:sp>
    </p:spTree>
    <p:extLst>
      <p:ext uri="{BB962C8B-B14F-4D97-AF65-F5344CB8AC3E}">
        <p14:creationId xmlns:p14="http://schemas.microsoft.com/office/powerpoint/2010/main" val="417376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371600"/>
            <a:ext cx="469047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10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r>
              <a:rPr lang="en-US" b="1" dirty="0"/>
              <a:t>The Transformative Power of God</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19" t="35853" r="30556" b="6248"/>
          <a:stretch/>
        </p:blipFill>
        <p:spPr bwMode="auto">
          <a:xfrm>
            <a:off x="1447800" y="1523999"/>
            <a:ext cx="6172200" cy="512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62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 and My Family</a:t>
            </a:r>
          </a:p>
        </p:txBody>
      </p:sp>
      <p:sp>
        <p:nvSpPr>
          <p:cNvPr id="3" name="Rectangle 2"/>
          <p:cNvSpPr/>
          <p:nvPr/>
        </p:nvSpPr>
        <p:spPr>
          <a:xfrm>
            <a:off x="838200" y="2209800"/>
            <a:ext cx="7543800" cy="4832092"/>
          </a:xfrm>
          <a:prstGeom prst="rect">
            <a:avLst/>
          </a:prstGeom>
        </p:spPr>
        <p:txBody>
          <a:bodyPr wrap="square">
            <a:spAutoFit/>
          </a:bodyPr>
          <a:lstStyle/>
          <a:p>
            <a:r>
              <a:rPr lang="en-US" sz="2800" b="1" i="1" dirty="0"/>
              <a:t>My Family</a:t>
            </a:r>
          </a:p>
          <a:p>
            <a:r>
              <a:rPr lang="en-US" sz="2800" dirty="0"/>
              <a:t>Are you staying obedient to the Lord and blameless in the sight of men?</a:t>
            </a:r>
          </a:p>
          <a:p>
            <a:endParaRPr lang="en-US" sz="2800" dirty="0"/>
          </a:p>
          <a:p>
            <a:r>
              <a:rPr lang="en-US" sz="2800" dirty="0"/>
              <a:t>Where does your family fit in terms of the vision/direction that God has given you?</a:t>
            </a:r>
          </a:p>
          <a:p>
            <a:endParaRPr lang="en-US" sz="2800" dirty="0"/>
          </a:p>
          <a:p>
            <a:r>
              <a:rPr lang="en-US" sz="2800" dirty="0"/>
              <a:t>Do you have enough faith to believe that God will save you </a:t>
            </a:r>
            <a:r>
              <a:rPr lang="en-US" sz="2800" u="sng" dirty="0"/>
              <a:t>and</a:t>
            </a:r>
            <a:r>
              <a:rPr lang="en-US" sz="2800" dirty="0"/>
              <a:t> your family?</a:t>
            </a:r>
          </a:p>
          <a:p>
            <a:endParaRPr lang="en-US" sz="2800" dirty="0"/>
          </a:p>
          <a:p>
            <a:endParaRPr lang="en-US" sz="2800" dirty="0"/>
          </a:p>
        </p:txBody>
      </p:sp>
    </p:spTree>
    <p:extLst>
      <p:ext uri="{BB962C8B-B14F-4D97-AF65-F5344CB8AC3E}">
        <p14:creationId xmlns:p14="http://schemas.microsoft.com/office/powerpoint/2010/main" val="5360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fontScale="90000"/>
          </a:bodyPr>
          <a:lstStyle/>
          <a:p>
            <a:r>
              <a:rPr lang="en-US" b="1" dirty="0">
                <a:effectLst>
                  <a:outerShdw blurRad="38100" dist="38100" dir="2700000" algn="tl">
                    <a:srgbClr val="000000">
                      <a:alpha val="43137"/>
                    </a:srgbClr>
                  </a:outerShdw>
                </a:effectLst>
              </a:rPr>
              <a:t>The Transformative Power of God</a:t>
            </a:r>
          </a:p>
        </p:txBody>
      </p:sp>
      <p:grpSp>
        <p:nvGrpSpPr>
          <p:cNvPr id="5" name="Group 4"/>
          <p:cNvGrpSpPr/>
          <p:nvPr/>
        </p:nvGrpSpPr>
        <p:grpSpPr>
          <a:xfrm>
            <a:off x="259080" y="1752600"/>
            <a:ext cx="8662963" cy="3733800"/>
            <a:chOff x="259080" y="1752600"/>
            <a:chExt cx="8662963" cy="373380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03" t="24032" r="14477" b="20833"/>
            <a:stretch/>
          </p:blipFill>
          <p:spPr bwMode="auto">
            <a:xfrm>
              <a:off x="259080" y="1752600"/>
              <a:ext cx="866296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86600" y="1905000"/>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28600" y="6019800"/>
            <a:ext cx="8662962" cy="523220"/>
          </a:xfrm>
          <a:prstGeom prst="rect">
            <a:avLst/>
          </a:prstGeom>
          <a:noFill/>
        </p:spPr>
        <p:txBody>
          <a:bodyPr wrap="square" rtlCol="0">
            <a:spAutoFit/>
          </a:bodyPr>
          <a:lstStyle/>
          <a:p>
            <a:pPr algn="ctr"/>
            <a:r>
              <a:rPr lang="en-US" sz="2800" b="1" u="sng" dirty="0">
                <a:effectLst>
                  <a:outerShdw blurRad="38100" dist="38100" dir="2700000" algn="tl">
                    <a:srgbClr val="000000">
                      <a:alpha val="43137"/>
                    </a:srgbClr>
                  </a:outerShdw>
                </a:effectLst>
              </a:rPr>
              <a:t>Transforming</a:t>
            </a:r>
            <a:r>
              <a:rPr lang="en-US" sz="2800"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3-D People into God’s Mighty Army</a:t>
            </a:r>
          </a:p>
        </p:txBody>
      </p:sp>
      <p:sp>
        <p:nvSpPr>
          <p:cNvPr id="3" name="Rounded Rectangular Callout 2"/>
          <p:cNvSpPr/>
          <p:nvPr/>
        </p:nvSpPr>
        <p:spPr>
          <a:xfrm>
            <a:off x="762000" y="2202180"/>
            <a:ext cx="2971800" cy="388620"/>
          </a:xfrm>
          <a:prstGeom prst="wedgeRoundRectCallout">
            <a:avLst>
              <a:gd name="adj1" fmla="val 22261"/>
              <a:gd name="adj2" fmla="val 772864"/>
              <a:gd name="adj3" fmla="val 16667"/>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rot="10800000">
            <a:off x="761998" y="6073140"/>
            <a:ext cx="7620001" cy="469880"/>
          </a:xfrm>
          <a:prstGeom prst="wedgeRoundRectCallout">
            <a:avLst>
              <a:gd name="adj1" fmla="val 21881"/>
              <a:gd name="adj2" fmla="val 229035"/>
              <a:gd name="adj3" fmla="val 16667"/>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04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fontScale="90000"/>
          </a:bodyPr>
          <a:lstStyle/>
          <a:p>
            <a:r>
              <a:rPr lang="en-US" b="1" dirty="0"/>
              <a:t>The Transformative Power of God</a:t>
            </a:r>
          </a:p>
        </p:txBody>
      </p:sp>
      <p:sp>
        <p:nvSpPr>
          <p:cNvPr id="3" name="Content Placeholder 2"/>
          <p:cNvSpPr>
            <a:spLocks noGrp="1"/>
          </p:cNvSpPr>
          <p:nvPr>
            <p:ph idx="1"/>
          </p:nvPr>
        </p:nvSpPr>
        <p:spPr>
          <a:xfrm>
            <a:off x="914400" y="1600200"/>
            <a:ext cx="7467600" cy="4525963"/>
          </a:xfrm>
        </p:spPr>
        <p:txBody>
          <a:bodyPr/>
          <a:lstStyle/>
          <a:p>
            <a:pPr marL="0" indent="0">
              <a:buNone/>
            </a:pPr>
            <a:r>
              <a:rPr lang="en-US" dirty="0"/>
              <a:t>We at West Los Angeles Christian Center have been called by God to reach the </a:t>
            </a:r>
            <a:r>
              <a:rPr lang="en-US" b="1" dirty="0">
                <a:solidFill>
                  <a:srgbClr val="FFFF00"/>
                </a:solidFill>
              </a:rPr>
              <a:t>3-D</a:t>
            </a:r>
            <a:r>
              <a:rPr lang="en-US" b="1" dirty="0"/>
              <a:t> </a:t>
            </a:r>
            <a:r>
              <a:rPr lang="en-US" b="1" dirty="0">
                <a:solidFill>
                  <a:srgbClr val="FFFF00"/>
                </a:solidFill>
              </a:rPr>
              <a:t>People</a:t>
            </a:r>
            <a:r>
              <a:rPr lang="en-US" dirty="0"/>
              <a:t>–</a:t>
            </a:r>
            <a:r>
              <a:rPr lang="en-US" b="1" dirty="0">
                <a:solidFill>
                  <a:srgbClr val="FFFF00"/>
                </a:solidFill>
              </a:rPr>
              <a:t>D</a:t>
            </a:r>
            <a:r>
              <a:rPr lang="en-US" dirty="0"/>
              <a:t>iscouraged, </a:t>
            </a:r>
            <a:r>
              <a:rPr lang="en-US" b="1" dirty="0">
                <a:solidFill>
                  <a:srgbClr val="FFFF00"/>
                </a:solidFill>
              </a:rPr>
              <a:t>D</a:t>
            </a:r>
            <a:r>
              <a:rPr lang="en-US" dirty="0"/>
              <a:t>estitute, and </a:t>
            </a:r>
            <a:r>
              <a:rPr lang="en-US" b="1" dirty="0">
                <a:solidFill>
                  <a:srgbClr val="FFFF00"/>
                </a:solidFill>
              </a:rPr>
              <a:t>D</a:t>
            </a:r>
            <a:r>
              <a:rPr lang="en-US" dirty="0"/>
              <a:t>ysfunctional of the West Side of Los Angeles.  Our mission is to teach, train, and equip these people so that they can be </a:t>
            </a:r>
            <a:r>
              <a:rPr lang="en-US" b="1" dirty="0">
                <a:solidFill>
                  <a:srgbClr val="FFFF00"/>
                </a:solidFill>
              </a:rPr>
              <a:t>transformed</a:t>
            </a:r>
            <a:r>
              <a:rPr lang="en-US" dirty="0">
                <a:solidFill>
                  <a:srgbClr val="FFFF00"/>
                </a:solidFill>
              </a:rPr>
              <a:t> </a:t>
            </a:r>
            <a:r>
              <a:rPr lang="en-US" dirty="0"/>
              <a:t>into the mighty men and women of valor in God’s Army (1 Sam. 22:1-2).</a:t>
            </a:r>
          </a:p>
        </p:txBody>
      </p:sp>
    </p:spTree>
    <p:extLst>
      <p:ext uri="{BB962C8B-B14F-4D97-AF65-F5344CB8AC3E}">
        <p14:creationId xmlns:p14="http://schemas.microsoft.com/office/powerpoint/2010/main" val="410014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1143000"/>
          </a:xfrm>
        </p:spPr>
        <p:txBody>
          <a:bodyPr>
            <a:normAutofit fontScale="90000"/>
          </a:bodyPr>
          <a:lstStyle/>
          <a:p>
            <a:pPr algn="ctr"/>
            <a:r>
              <a:rPr lang="en-US" b="1" dirty="0"/>
              <a:t>The Transformative Power of God</a:t>
            </a:r>
          </a:p>
        </p:txBody>
      </p:sp>
      <p:sp>
        <p:nvSpPr>
          <p:cNvPr id="3" name="Content Placeholder 2"/>
          <p:cNvSpPr>
            <a:spLocks noGrp="1"/>
          </p:cNvSpPr>
          <p:nvPr>
            <p:ph idx="1"/>
          </p:nvPr>
        </p:nvSpPr>
        <p:spPr/>
        <p:txBody>
          <a:bodyPr>
            <a:normAutofit/>
          </a:bodyPr>
          <a:lstStyle/>
          <a:p>
            <a:pPr marL="0" indent="0">
              <a:buNone/>
            </a:pPr>
            <a:r>
              <a:rPr lang="en-US" b="1" dirty="0">
                <a:solidFill>
                  <a:srgbClr val="FFFF00"/>
                </a:solidFill>
                <a:effectLst>
                  <a:outerShdw blurRad="38100" dist="38100" dir="2700000" algn="tl">
                    <a:srgbClr val="000000">
                      <a:alpha val="43137"/>
                    </a:srgbClr>
                  </a:outerShdw>
                </a:effectLst>
              </a:rPr>
              <a:t>Transform-v.</a:t>
            </a:r>
          </a:p>
          <a:p>
            <a:pPr marL="514350" indent="-514350">
              <a:buAutoNum type="arabicPeriod"/>
            </a:pPr>
            <a:r>
              <a:rPr lang="en-US" dirty="0">
                <a:effectLst>
                  <a:outerShdw blurRad="38100" dist="38100" dir="2700000" algn="tl">
                    <a:srgbClr val="000000">
                      <a:alpha val="43137"/>
                    </a:srgbClr>
                  </a:outerShdw>
                </a:effectLst>
              </a:rPr>
              <a:t>to change in form, appearance, or structure;  metamorphose. </a:t>
            </a:r>
          </a:p>
          <a:p>
            <a:pPr marL="514350" indent="-514350">
              <a:buFont typeface="+mj-lt"/>
              <a:buAutoNum type="arabicPeriod"/>
            </a:pPr>
            <a:r>
              <a:rPr lang="en-US" dirty="0">
                <a:effectLst>
                  <a:outerShdw blurRad="38100" dist="38100" dir="2700000" algn="tl">
                    <a:srgbClr val="000000">
                      <a:alpha val="43137"/>
                    </a:srgbClr>
                  </a:outerShdw>
                </a:effectLst>
              </a:rPr>
              <a:t>to change in condition, nature, or 	character; convert. </a:t>
            </a:r>
          </a:p>
          <a:p>
            <a:pPr marL="514350" indent="-514350">
              <a:buFont typeface="+mj-lt"/>
              <a:buAutoNum type="arabicPeriod"/>
            </a:pPr>
            <a:r>
              <a:rPr lang="en-US" dirty="0">
                <a:effectLst>
                  <a:outerShdw blurRad="38100" dist="38100" dir="2700000" algn="tl">
                    <a:srgbClr val="000000">
                      <a:alpha val="43137"/>
                    </a:srgbClr>
                  </a:outerShdw>
                </a:effectLst>
              </a:rPr>
              <a:t>to change into another substance; 	transmute. </a:t>
            </a:r>
          </a:p>
        </p:txBody>
      </p:sp>
    </p:spTree>
    <p:extLst>
      <p:ext uri="{BB962C8B-B14F-4D97-AF65-F5344CB8AC3E}">
        <p14:creationId xmlns:p14="http://schemas.microsoft.com/office/powerpoint/2010/main" val="25908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sp>
        <p:nvSpPr>
          <p:cNvPr id="4" name="TextBox 3"/>
          <p:cNvSpPr txBox="1"/>
          <p:nvPr/>
        </p:nvSpPr>
        <p:spPr>
          <a:xfrm>
            <a:off x="457200" y="1524000"/>
            <a:ext cx="8153400" cy="4832092"/>
          </a:xfrm>
          <a:prstGeom prst="rect">
            <a:avLst/>
          </a:prstGeom>
          <a:noFill/>
        </p:spPr>
        <p:txBody>
          <a:bodyPr wrap="square" rtlCol="0">
            <a:spAutoFit/>
          </a:bodyPr>
          <a:lstStyle/>
          <a:p>
            <a:r>
              <a:rPr lang="en-US" sz="2800" b="1" dirty="0">
                <a:solidFill>
                  <a:srgbClr val="FFFF00"/>
                </a:solidFill>
              </a:rPr>
              <a:t>1 Cor. 1:26-29</a:t>
            </a:r>
            <a:r>
              <a:rPr lang="en-US" sz="2800" dirty="0"/>
              <a:t/>
            </a:r>
            <a:br>
              <a:rPr lang="en-US" sz="2800" dirty="0"/>
            </a:br>
            <a:r>
              <a:rPr lang="en-US" sz="2800" baseline="30000" dirty="0"/>
              <a:t>26 </a:t>
            </a:r>
            <a:r>
              <a:rPr lang="en-US" sz="2800" dirty="0"/>
              <a:t>Brothers and sisters, think of what you were when you were called. Not many of you were wise by human standards; not many were influential; not many were of noble birth. </a:t>
            </a:r>
            <a:r>
              <a:rPr lang="en-US" sz="2800" baseline="30000" dirty="0"/>
              <a:t>27 </a:t>
            </a:r>
            <a:r>
              <a:rPr lang="en-US" sz="2800" dirty="0"/>
              <a:t>But God chose the foolish things of the world to shame the wise; God chose the weak things of the world to shame the strong. </a:t>
            </a:r>
            <a:r>
              <a:rPr lang="en-US" sz="2800" baseline="30000" dirty="0"/>
              <a:t>28 </a:t>
            </a:r>
            <a:r>
              <a:rPr lang="en-US" sz="2800" dirty="0"/>
              <a:t>God chose the lowly things of this world and the despised things—and the things that are not—to nullify the things that are, </a:t>
            </a:r>
            <a:r>
              <a:rPr lang="en-US" sz="2800" baseline="30000" dirty="0"/>
              <a:t>29 </a:t>
            </a:r>
            <a:r>
              <a:rPr lang="en-US" sz="2800" dirty="0"/>
              <a:t>so that no one may boast before him. </a:t>
            </a:r>
            <a:endParaRPr lang="en-US" sz="3200" dirty="0"/>
          </a:p>
        </p:txBody>
      </p:sp>
    </p:spTree>
    <p:extLst>
      <p:ext uri="{BB962C8B-B14F-4D97-AF65-F5344CB8AC3E}">
        <p14:creationId xmlns:p14="http://schemas.microsoft.com/office/powerpoint/2010/main" val="224210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a:t>
            </a:r>
          </a:p>
        </p:txBody>
      </p:sp>
      <p:sp>
        <p:nvSpPr>
          <p:cNvPr id="4" name="Rectangle 3"/>
          <p:cNvSpPr/>
          <p:nvPr/>
        </p:nvSpPr>
        <p:spPr>
          <a:xfrm>
            <a:off x="838200" y="2209800"/>
            <a:ext cx="7543800" cy="2677656"/>
          </a:xfrm>
          <a:prstGeom prst="rect">
            <a:avLst/>
          </a:prstGeom>
        </p:spPr>
        <p:txBody>
          <a:bodyPr wrap="square">
            <a:spAutoFit/>
          </a:bodyPr>
          <a:lstStyle/>
          <a:p>
            <a:r>
              <a:rPr lang="en-US" sz="2800" b="1" i="1" dirty="0"/>
              <a:t>Noah  (Gen. 6:9-22)</a:t>
            </a:r>
          </a:p>
          <a:p>
            <a:pPr marL="514350" indent="-514350">
              <a:buFont typeface="Arial" pitchFamily="34" charset="0"/>
              <a:buChar char="•"/>
            </a:pPr>
            <a:r>
              <a:rPr lang="en-US" sz="2800" b="1" i="1" dirty="0"/>
              <a:t>Righteous man</a:t>
            </a:r>
          </a:p>
          <a:p>
            <a:pPr marL="514350" indent="-514350">
              <a:buFont typeface="Arial" pitchFamily="34" charset="0"/>
              <a:buChar char="•"/>
            </a:pPr>
            <a:r>
              <a:rPr lang="en-US" sz="2800" b="1" i="1" dirty="0"/>
              <a:t>Blameless among the people</a:t>
            </a:r>
          </a:p>
          <a:p>
            <a:pPr marL="514350" indent="-514350">
              <a:buFont typeface="Arial" pitchFamily="34" charset="0"/>
              <a:buChar char="•"/>
            </a:pPr>
            <a:r>
              <a:rPr lang="en-US" sz="2800" b="1" i="1" dirty="0"/>
              <a:t>Walked faithfully with God</a:t>
            </a:r>
          </a:p>
          <a:p>
            <a:pPr marL="514350" indent="-514350">
              <a:buFont typeface="Arial" pitchFamily="34" charset="0"/>
              <a:buChar char="•"/>
            </a:pPr>
            <a:r>
              <a:rPr lang="en-US" sz="2800" b="1" i="1" dirty="0"/>
              <a:t>Did everything just as God commanded him</a:t>
            </a:r>
          </a:p>
        </p:txBody>
      </p:sp>
    </p:spTree>
    <p:extLst>
      <p:ext uri="{BB962C8B-B14F-4D97-AF65-F5344CB8AC3E}">
        <p14:creationId xmlns:p14="http://schemas.microsoft.com/office/powerpoint/2010/main" val="21944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191250" cy="481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23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49730"/>
            <a:ext cx="7543800" cy="490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50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normAutofit fontScale="90000"/>
          </a:bodyPr>
          <a:lstStyle/>
          <a:p>
            <a:pPr algn="ctr"/>
            <a:r>
              <a:rPr lang="en-US" b="1" dirty="0"/>
              <a:t>The Transformative Power of God</a:t>
            </a:r>
            <a:br>
              <a:rPr lang="en-US" b="1" dirty="0"/>
            </a:br>
            <a:r>
              <a:rPr lang="en-US" b="1" dirty="0"/>
              <a:t>in </a:t>
            </a:r>
            <a:r>
              <a:rPr lang="en-US" b="1" dirty="0">
                <a:solidFill>
                  <a:srgbClr val="FFFF00"/>
                </a:solidFill>
              </a:rPr>
              <a:t>Noah and His Family</a:t>
            </a:r>
          </a:p>
        </p:txBody>
      </p:sp>
      <p:sp>
        <p:nvSpPr>
          <p:cNvPr id="3" name="Rectangle 2"/>
          <p:cNvSpPr/>
          <p:nvPr/>
        </p:nvSpPr>
        <p:spPr>
          <a:xfrm>
            <a:off x="838200" y="2209800"/>
            <a:ext cx="7543800" cy="2246769"/>
          </a:xfrm>
          <a:prstGeom prst="rect">
            <a:avLst/>
          </a:prstGeom>
        </p:spPr>
        <p:txBody>
          <a:bodyPr wrap="square">
            <a:spAutoFit/>
          </a:bodyPr>
          <a:lstStyle/>
          <a:p>
            <a:r>
              <a:rPr lang="en-US" sz="2800" b="1" i="1" dirty="0"/>
              <a:t>Noah’s Family</a:t>
            </a:r>
          </a:p>
          <a:p>
            <a:r>
              <a:rPr lang="en-US" sz="2800" dirty="0"/>
              <a:t>(Gen. 6:18)</a:t>
            </a:r>
          </a:p>
          <a:p>
            <a:r>
              <a:rPr lang="en-US" sz="2800" dirty="0"/>
              <a:t>But I will establish my covenant with you, and you will enter the ark—you and your sons and your wife and your sons’ wives with you. </a:t>
            </a:r>
          </a:p>
        </p:txBody>
      </p:sp>
    </p:spTree>
    <p:extLst>
      <p:ext uri="{BB962C8B-B14F-4D97-AF65-F5344CB8AC3E}">
        <p14:creationId xmlns:p14="http://schemas.microsoft.com/office/powerpoint/2010/main" val="1474908772"/>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792</TotalTime>
  <Words>323</Words>
  <Application>Microsoft Office PowerPoint</Application>
  <PresentationFormat>On-screen Show (4:3)</PresentationFormat>
  <Paragraphs>54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Technic</vt:lpstr>
      <vt:lpstr>The Transformative Power Of God</vt:lpstr>
      <vt:lpstr>The Transformative Power of God</vt:lpstr>
      <vt:lpstr>The Transformative Power of God</vt:lpstr>
      <vt:lpstr>The Transformative Power of God</vt:lpstr>
      <vt:lpstr>The Transformative Power of God</vt:lpstr>
      <vt:lpstr>The Transformative Power of God in Noah</vt:lpstr>
      <vt:lpstr>The Transformative Power of God in Noah</vt:lpstr>
      <vt:lpstr>The Transformative Power of God in Noah</vt:lpstr>
      <vt:lpstr>The Transformative Power of God in Noah and His Family</vt:lpstr>
      <vt:lpstr>The Transformative Power of God in Noah and His Family</vt:lpstr>
      <vt:lpstr>The Transformative Power of God in Noah and His Family</vt:lpstr>
      <vt:lpstr>The Transformative Power of God in Noah and His Family</vt:lpstr>
      <vt:lpstr>The Transformative Power of God in Noah and His Family</vt:lpstr>
      <vt:lpstr>The Transformative Power of God in Noah and His Family</vt:lpstr>
      <vt:lpstr>The Transformative Power of God</vt:lpstr>
      <vt:lpstr>The Transformative Power of God</vt:lpstr>
      <vt:lpstr>The Transformative Power of God in Noah and My Family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Transformative Power of God</dc:title>
  <dc:creator>Windows User</dc:creator>
  <cp:lastModifiedBy>WLACC</cp:lastModifiedBy>
  <cp:revision>60</cp:revision>
  <dcterms:created xsi:type="dcterms:W3CDTF">2018-01-01T05:45:50Z</dcterms:created>
  <dcterms:modified xsi:type="dcterms:W3CDTF">2018-01-30T14:44:42Z</dcterms:modified>
</cp:coreProperties>
</file>