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256" r:id="rId2"/>
    <p:sldId id="268" r:id="rId3"/>
    <p:sldId id="262" r:id="rId4"/>
    <p:sldId id="292" r:id="rId5"/>
    <p:sldId id="295" r:id="rId6"/>
    <p:sldId id="294" r:id="rId7"/>
    <p:sldId id="296" r:id="rId8"/>
    <p:sldId id="291" r:id="rId9"/>
    <p:sldId id="302" r:id="rId10"/>
    <p:sldId id="299" r:id="rId11"/>
    <p:sldId id="300" r:id="rId12"/>
    <p:sldId id="301" r:id="rId13"/>
    <p:sldId id="298" r:id="rId14"/>
    <p:sldId id="29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E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9" autoAdjust="0"/>
    <p:restoredTop sz="86477" autoAdjust="0"/>
  </p:normalViewPr>
  <p:slideViewPr>
    <p:cSldViewPr>
      <p:cViewPr>
        <p:scale>
          <a:sx n="75" d="100"/>
          <a:sy n="75" d="100"/>
        </p:scale>
        <p:origin x="-342" y="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2269DA-8B83-41F3-94C4-5A985819E2E2}" type="datetimeFigureOut">
              <a:rPr lang="en-US" smtClean="0"/>
              <a:pPr/>
              <a:t>3/11/2018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CD998C-352E-46D8-B046-A59652A89C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0827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CD998C-352E-46D8-B046-A59652A89CA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4472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CD998C-352E-46D8-B046-A59652A89CA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68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CD998C-352E-46D8-B046-A59652A89CA3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FA77-0C33-4BE6-ACA3-A3A2CB4107EA}" type="datetimeFigureOut">
              <a:rPr lang="en-US" smtClean="0"/>
              <a:pPr/>
              <a:t>3/11/2018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EF558-FF31-437A-B236-E21F7E51FD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FA77-0C33-4BE6-ACA3-A3A2CB4107EA}" type="datetimeFigureOut">
              <a:rPr lang="en-US" smtClean="0"/>
              <a:pPr/>
              <a:t>3/11/2018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EF558-FF31-437A-B236-E21F7E51FD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FA77-0C33-4BE6-ACA3-A3A2CB4107EA}" type="datetimeFigureOut">
              <a:rPr lang="en-US" smtClean="0"/>
              <a:pPr/>
              <a:t>3/11/2018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EF558-FF31-437A-B236-E21F7E51FD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FA77-0C33-4BE6-ACA3-A3A2CB4107EA}" type="datetimeFigureOut">
              <a:rPr lang="en-US" smtClean="0"/>
              <a:pPr/>
              <a:t>3/11/2018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EF558-FF31-437A-B236-E21F7E51FD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FA77-0C33-4BE6-ACA3-A3A2CB4107EA}" type="datetimeFigureOut">
              <a:rPr lang="en-US" smtClean="0"/>
              <a:pPr/>
              <a:t>3/11/2018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EF558-FF31-437A-B236-E21F7E51FD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FA77-0C33-4BE6-ACA3-A3A2CB4107EA}" type="datetimeFigureOut">
              <a:rPr lang="en-US" smtClean="0"/>
              <a:pPr/>
              <a:t>3/11/2018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EF558-FF31-437A-B236-E21F7E51FD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FA77-0C33-4BE6-ACA3-A3A2CB4107EA}" type="datetimeFigureOut">
              <a:rPr lang="en-US" smtClean="0"/>
              <a:pPr/>
              <a:t>3/11/2018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EF558-FF31-437A-B236-E21F7E51FD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FA77-0C33-4BE6-ACA3-A3A2CB4107EA}" type="datetimeFigureOut">
              <a:rPr lang="en-US" smtClean="0"/>
              <a:pPr/>
              <a:t>3/11/2018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82EF558-FF31-437A-B236-E21F7E51FD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FA77-0C33-4BE6-ACA3-A3A2CB4107EA}" type="datetimeFigureOut">
              <a:rPr lang="en-US" smtClean="0"/>
              <a:pPr/>
              <a:t>3/11/2018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EF558-FF31-437A-B236-E21F7E51FD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FA77-0C33-4BE6-ACA3-A3A2CB4107EA}" type="datetimeFigureOut">
              <a:rPr lang="en-US" smtClean="0"/>
              <a:pPr/>
              <a:t>3/11/2018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A82EF558-FF31-437A-B236-E21F7E51FD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3D63FA77-0C33-4BE6-ACA3-A3A2CB4107EA}" type="datetimeFigureOut">
              <a:rPr lang="en-US" smtClean="0"/>
              <a:pPr/>
              <a:t>3/11/2018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EF558-FF31-437A-B236-E21F7E51FD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3D63FA77-0C33-4BE6-ACA3-A3A2CB4107EA}" type="datetimeFigureOut">
              <a:rPr lang="en-US" smtClean="0"/>
              <a:pPr/>
              <a:t>3/11/2018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82EF558-FF31-437A-B236-E21F7E51FD4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youtu.be/LbP4KttZOcc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2286000"/>
            <a:ext cx="6480048" cy="1981200"/>
          </a:xfrm>
        </p:spPr>
        <p:txBody>
          <a:bodyPr>
            <a:noAutofit/>
          </a:bodyPr>
          <a:lstStyle/>
          <a:p>
            <a:pPr algn="ctr"/>
            <a:r>
              <a:rPr lang="en-US" sz="6000" b="1" cap="none" dirty="0">
                <a:gradFill>
                  <a:gsLst>
                    <a:gs pos="0">
                      <a:srgbClr val="D9E8FF"/>
                    </a:gs>
                    <a:gs pos="39999">
                      <a:srgbClr val="85C2FF"/>
                    </a:gs>
                    <a:gs pos="70000">
                      <a:srgbClr val="C4D6EB"/>
                    </a:gs>
                    <a:gs pos="100000">
                      <a:srgbClr val="FFEBFA"/>
                    </a:gs>
                  </a:gsLst>
                  <a:lin ang="5400000" scaled="0"/>
                </a:gradFill>
              </a:rPr>
              <a:t>The Transformative Power</a:t>
            </a:r>
            <a:r>
              <a:rPr lang="en-US" sz="6000" b="1" cap="none" baseline="0" dirty="0">
                <a:gradFill>
                  <a:gsLst>
                    <a:gs pos="0">
                      <a:srgbClr val="D9E8FF"/>
                    </a:gs>
                    <a:gs pos="39999">
                      <a:srgbClr val="85C2FF"/>
                    </a:gs>
                    <a:gs pos="70000">
                      <a:srgbClr val="C4D6EB"/>
                    </a:gs>
                    <a:gs pos="100000">
                      <a:srgbClr val="FFEBFA"/>
                    </a:gs>
                  </a:gsLst>
                  <a:lin ang="5400000" scaled="0"/>
                </a:gradFill>
              </a:rPr>
              <a:t> Of God</a:t>
            </a:r>
            <a:endParaRPr lang="en-US" sz="6000" b="1" cap="none" dirty="0">
              <a:gradFill>
                <a:gsLst>
                  <a:gs pos="0">
                    <a:srgbClr val="D9E8FF"/>
                  </a:gs>
                  <a:gs pos="39999">
                    <a:srgbClr val="85C2FF"/>
                  </a:gs>
                  <a:gs pos="70000">
                    <a:srgbClr val="C4D6EB"/>
                  </a:gs>
                  <a:gs pos="100000">
                    <a:srgbClr val="FFEBFA"/>
                  </a:gs>
                </a:gsLst>
                <a:lin ang="5400000" scaled="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3229575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81000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The Transformative Power of </a:t>
            </a:r>
            <a:r>
              <a:rPr lang="en-US" b="1" dirty="0" smtClean="0"/>
              <a:t>God</a:t>
            </a:r>
            <a:br>
              <a:rPr lang="en-US" b="1" dirty="0" smtClean="0"/>
            </a:br>
            <a:r>
              <a:rPr lang="en-US" b="1" dirty="0" smtClean="0"/>
              <a:t>in </a:t>
            </a:r>
            <a:r>
              <a:rPr lang="en-US" b="1" dirty="0" smtClean="0">
                <a:solidFill>
                  <a:srgbClr val="FFFF00"/>
                </a:solidFill>
              </a:rPr>
              <a:t>Jesus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3400" y="1981200"/>
            <a:ext cx="81534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Phil. </a:t>
            </a:r>
            <a:r>
              <a:rPr lang="en-US" sz="2400" dirty="0" smtClean="0"/>
              <a:t>2:5-6 (AMP)</a:t>
            </a:r>
            <a:endParaRPr lang="en-US" sz="2400" dirty="0" smtClean="0"/>
          </a:p>
          <a:p>
            <a:r>
              <a:rPr lang="en-US" sz="2400" b="1" baseline="30000" dirty="0"/>
              <a:t>5 </a:t>
            </a:r>
            <a:r>
              <a:rPr lang="en-US" sz="2400" dirty="0"/>
              <a:t>Have this same attitude in yourselves which was in Christ Jesus [look to Him as your example in selfless humility], </a:t>
            </a:r>
            <a:r>
              <a:rPr lang="en-US" sz="2400" b="1" baseline="30000" dirty="0"/>
              <a:t>6 </a:t>
            </a:r>
            <a:r>
              <a:rPr lang="en-US" sz="2400" dirty="0"/>
              <a:t>who, although He existed in the form </a:t>
            </a:r>
            <a:r>
              <a:rPr lang="en-US" sz="2400" i="1" dirty="0" smtClean="0"/>
              <a:t>and </a:t>
            </a:r>
            <a:r>
              <a:rPr lang="en-US" sz="2400" dirty="0" smtClean="0"/>
              <a:t>unchanging </a:t>
            </a:r>
            <a:r>
              <a:rPr lang="en-US" sz="2400" dirty="0"/>
              <a:t>essence of God [as One with Him, possessing the fullness of all the divine attributes—the entire nature of deity], did not regard equality with God a thing to be grasped </a:t>
            </a:r>
            <a:r>
              <a:rPr lang="en-US" sz="2400" i="1" dirty="0"/>
              <a:t>or</a:t>
            </a:r>
            <a:r>
              <a:rPr lang="en-US" sz="2400" dirty="0"/>
              <a:t> asserted [as if He did not already possess it, or was afraid of losing it];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73041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81000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The Transformative Power of </a:t>
            </a:r>
            <a:r>
              <a:rPr lang="en-US" b="1" dirty="0" smtClean="0"/>
              <a:t>God</a:t>
            </a:r>
            <a:br>
              <a:rPr lang="en-US" b="1" dirty="0" smtClean="0"/>
            </a:br>
            <a:r>
              <a:rPr lang="en-US" b="1" dirty="0" smtClean="0"/>
              <a:t>in </a:t>
            </a:r>
            <a:r>
              <a:rPr lang="en-US" b="1" dirty="0" smtClean="0">
                <a:solidFill>
                  <a:srgbClr val="FFFF00"/>
                </a:solidFill>
              </a:rPr>
              <a:t>Jesus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3400" y="1828800"/>
            <a:ext cx="81534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Phil. </a:t>
            </a:r>
            <a:r>
              <a:rPr lang="en-US" sz="2400" dirty="0" smtClean="0"/>
              <a:t>2:7 (AMP)</a:t>
            </a:r>
            <a:endParaRPr lang="en-US" sz="2400" dirty="0" smtClean="0"/>
          </a:p>
          <a:p>
            <a:r>
              <a:rPr lang="en-US" sz="2400" b="1" baseline="30000" dirty="0"/>
              <a:t>7 </a:t>
            </a:r>
            <a:r>
              <a:rPr lang="en-US" sz="2400" dirty="0"/>
              <a:t>but </a:t>
            </a:r>
            <a:r>
              <a:rPr lang="en-US" sz="2800" b="1" dirty="0">
                <a:solidFill>
                  <a:srgbClr val="FFFF00"/>
                </a:solidFill>
              </a:rPr>
              <a:t>emptied Himself </a:t>
            </a:r>
            <a:r>
              <a:rPr lang="en-US" sz="2400" dirty="0"/>
              <a:t>[without renouncing or diminishing His deity, but only temporarily giving up the outward expression of divine equality and His rightful dignity] by assuming the form of a bond-servant, and being made in the likeness of men [He became completely human but was without sin, being fully God and fully man]. 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4953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</a:rPr>
              <a:t>e</a:t>
            </a:r>
            <a:r>
              <a:rPr lang="en-US" sz="2800" b="1" dirty="0" smtClean="0">
                <a:solidFill>
                  <a:srgbClr val="FFFF00"/>
                </a:solidFill>
              </a:rPr>
              <a:t>mptied himself</a:t>
            </a:r>
            <a:r>
              <a:rPr lang="en-US" sz="2400" dirty="0" smtClean="0"/>
              <a:t>-(Gk. </a:t>
            </a:r>
            <a:r>
              <a:rPr lang="en-US" sz="2400" b="1" dirty="0"/>
              <a:t> </a:t>
            </a:r>
            <a:r>
              <a:rPr lang="en-US" sz="2400" i="1" dirty="0" err="1"/>
              <a:t>k</a:t>
            </a:r>
            <a:r>
              <a:rPr lang="en-US" sz="2400" i="1" dirty="0" err="1" smtClean="0"/>
              <a:t>enoó</a:t>
            </a:r>
            <a:r>
              <a:rPr lang="en-US" sz="2400" dirty="0" smtClean="0"/>
              <a:t>) to make empty</a:t>
            </a:r>
            <a:r>
              <a:rPr lang="en-US" sz="2400" dirty="0"/>
              <a:t>, deprive of content, make </a:t>
            </a:r>
            <a:r>
              <a:rPr lang="en-US" sz="2400" dirty="0" smtClean="0"/>
              <a:t>unreal, remove reputation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49322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81000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The Transformative Power of </a:t>
            </a:r>
            <a:r>
              <a:rPr lang="en-US" b="1" dirty="0" smtClean="0"/>
              <a:t>God</a:t>
            </a:r>
            <a:br>
              <a:rPr lang="en-US" b="1" dirty="0" smtClean="0"/>
            </a:br>
            <a:r>
              <a:rPr lang="en-US" b="1" dirty="0" smtClean="0"/>
              <a:t>in </a:t>
            </a:r>
            <a:r>
              <a:rPr lang="en-US" b="1" dirty="0" smtClean="0">
                <a:solidFill>
                  <a:srgbClr val="FFFF00"/>
                </a:solidFill>
              </a:rPr>
              <a:t>Jesus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3400" y="1828800"/>
            <a:ext cx="81534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Phil. </a:t>
            </a:r>
            <a:r>
              <a:rPr lang="en-US" sz="2400" dirty="0" smtClean="0"/>
              <a:t>2:8 (AMP)</a:t>
            </a:r>
            <a:endParaRPr lang="en-US" sz="2400" dirty="0" smtClean="0"/>
          </a:p>
          <a:p>
            <a:r>
              <a:rPr lang="en-US" sz="2400" dirty="0"/>
              <a:t> </a:t>
            </a:r>
            <a:r>
              <a:rPr lang="en-US" sz="2400" b="1" baseline="30000" dirty="0"/>
              <a:t>8 </a:t>
            </a:r>
            <a:r>
              <a:rPr lang="en-US" sz="2400" dirty="0"/>
              <a:t>After He was found in [terms of His] outward appearance as a man [for a divinely-appointed time], </a:t>
            </a:r>
            <a:r>
              <a:rPr lang="en-US" sz="2800" b="1" dirty="0">
                <a:solidFill>
                  <a:srgbClr val="FFFF00"/>
                </a:solidFill>
              </a:rPr>
              <a:t>He humbled Himself [still further] </a:t>
            </a:r>
            <a:r>
              <a:rPr lang="en-US" sz="2400" dirty="0"/>
              <a:t>by becoming obedient [to the Father] to the point of death, even death on a cross. 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596900" y="4494024"/>
            <a:ext cx="78486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FF00"/>
                </a:solidFill>
              </a:rPr>
              <a:t>humbled himself</a:t>
            </a:r>
            <a:r>
              <a:rPr lang="en-US" sz="2400" dirty="0" smtClean="0"/>
              <a:t>-(Gk. </a:t>
            </a:r>
            <a:r>
              <a:rPr lang="en-US" sz="2400" b="1" dirty="0"/>
              <a:t> </a:t>
            </a:r>
            <a:r>
              <a:rPr lang="en-US" sz="2400" dirty="0" err="1"/>
              <a:t>tapeinoó</a:t>
            </a:r>
            <a:r>
              <a:rPr lang="en-US" sz="2400" dirty="0" smtClean="0"/>
              <a:t>) </a:t>
            </a:r>
            <a:r>
              <a:rPr lang="en-US" sz="2400" dirty="0"/>
              <a:t>to bring into it humble condition, reduce to meaner </a:t>
            </a:r>
            <a:r>
              <a:rPr lang="en-US" sz="2400" dirty="0" smtClean="0"/>
              <a:t>circumstances, to </a:t>
            </a:r>
            <a:r>
              <a:rPr lang="en-US" sz="2400" dirty="0"/>
              <a:t>assign a lower rank or place </a:t>
            </a:r>
            <a:r>
              <a:rPr lang="en-US" sz="2400" dirty="0" smtClean="0"/>
              <a:t>to, to </a:t>
            </a:r>
            <a:r>
              <a:rPr lang="en-US" sz="2400" dirty="0"/>
              <a:t>be ranked below others who are honored or rewarded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09521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81000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The Transformative Power of </a:t>
            </a:r>
            <a:r>
              <a:rPr lang="en-US" b="1" dirty="0" smtClean="0"/>
              <a:t>God</a:t>
            </a:r>
            <a:br>
              <a:rPr lang="en-US" b="1" dirty="0" smtClean="0"/>
            </a:br>
            <a:r>
              <a:rPr lang="en-US" b="1" dirty="0" smtClean="0"/>
              <a:t>in </a:t>
            </a:r>
            <a:r>
              <a:rPr lang="en-US" b="1" dirty="0" smtClean="0">
                <a:solidFill>
                  <a:srgbClr val="FFFF00"/>
                </a:solidFill>
              </a:rPr>
              <a:t>Jesus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3400" y="1981200"/>
            <a:ext cx="81534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Phil. 2:9-11</a:t>
            </a:r>
          </a:p>
          <a:p>
            <a:r>
              <a:rPr lang="en-US" sz="2400" baseline="30000" dirty="0"/>
              <a:t>9 </a:t>
            </a:r>
            <a:r>
              <a:rPr lang="en-US" sz="2400" dirty="0"/>
              <a:t>Therefore God exalted him to the highest place</a:t>
            </a:r>
            <a:br>
              <a:rPr lang="en-US" sz="2400" dirty="0"/>
            </a:br>
            <a:r>
              <a:rPr lang="en-US" sz="2400" dirty="0"/>
              <a:t>    and gave him the name that is above every name,</a:t>
            </a:r>
            <a:br>
              <a:rPr lang="en-US" sz="2400" dirty="0"/>
            </a:br>
            <a:r>
              <a:rPr lang="en-US" sz="2400" baseline="30000" dirty="0"/>
              <a:t>10 </a:t>
            </a:r>
            <a:r>
              <a:rPr lang="en-US" sz="2400" dirty="0"/>
              <a:t>that at the name of Jesus every knee should bow,</a:t>
            </a:r>
            <a:br>
              <a:rPr lang="en-US" sz="2400" dirty="0"/>
            </a:br>
            <a:r>
              <a:rPr lang="en-US" sz="2400" dirty="0"/>
              <a:t>    in heaven and on earth and under the earth,</a:t>
            </a:r>
            <a:br>
              <a:rPr lang="en-US" sz="2400" dirty="0"/>
            </a:br>
            <a:r>
              <a:rPr lang="en-US" sz="2400" baseline="30000" dirty="0"/>
              <a:t>11 </a:t>
            </a:r>
            <a:r>
              <a:rPr lang="en-US" sz="2400" dirty="0"/>
              <a:t>and every tongue acknowledge that Jesus Christ is Lord,</a:t>
            </a:r>
            <a:br>
              <a:rPr lang="en-US" sz="2400" dirty="0"/>
            </a:br>
            <a:r>
              <a:rPr lang="en-US" sz="2400" dirty="0"/>
              <a:t>    to the glory of God the Father.</a:t>
            </a:r>
          </a:p>
        </p:txBody>
      </p:sp>
    </p:spTree>
    <p:extLst>
      <p:ext uri="{BB962C8B-B14F-4D97-AF65-F5344CB8AC3E}">
        <p14:creationId xmlns:p14="http://schemas.microsoft.com/office/powerpoint/2010/main" val="764513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81000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The Transformative Power of </a:t>
            </a:r>
            <a:r>
              <a:rPr lang="en-US" b="1" dirty="0" smtClean="0"/>
              <a:t>God</a:t>
            </a:r>
            <a:br>
              <a:rPr lang="en-US" b="1" dirty="0" smtClean="0"/>
            </a:br>
            <a:r>
              <a:rPr lang="en-US" b="1" dirty="0" smtClean="0"/>
              <a:t>in </a:t>
            </a:r>
            <a:r>
              <a:rPr lang="en-US" b="1" dirty="0" smtClean="0">
                <a:solidFill>
                  <a:srgbClr val="FFFF00"/>
                </a:solidFill>
              </a:rPr>
              <a:t>Jesus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1828800"/>
            <a:ext cx="81534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 smtClean="0"/>
              <a:t>What was the mindset of Jesus when He came to this earth?</a:t>
            </a:r>
            <a:endParaRPr lang="en-US" sz="2800" b="1" i="1" dirty="0" smtClean="0"/>
          </a:p>
          <a:p>
            <a:endParaRPr lang="en-US" sz="2800" b="1" i="1" dirty="0" smtClean="0"/>
          </a:p>
          <a:p>
            <a:r>
              <a:rPr lang="en-US" sz="2800" b="1" i="1" dirty="0" smtClean="0"/>
              <a:t>Do I have that same mindset</a:t>
            </a:r>
            <a:r>
              <a:rPr lang="en-US" sz="2800" b="1" i="1" dirty="0" smtClean="0"/>
              <a:t>?</a:t>
            </a:r>
            <a:endParaRPr lang="en-US" sz="2800" b="1" i="1" dirty="0" smtClean="0"/>
          </a:p>
          <a:p>
            <a:endParaRPr lang="en-US" sz="2800" b="1" i="1" dirty="0" smtClean="0"/>
          </a:p>
          <a:p>
            <a:r>
              <a:rPr lang="en-US" sz="2800" b="1" i="1" dirty="0" smtClean="0"/>
              <a:t>What am I doing to prepare for Easter Sunday-- the celebration of Jesus’ Ultimate Transformation?</a:t>
            </a:r>
          </a:p>
          <a:p>
            <a:endParaRPr lang="en-US" sz="2800" b="1" i="1" dirty="0"/>
          </a:p>
          <a:p>
            <a:endParaRPr lang="en-US" sz="2800" b="1" i="1" dirty="0" smtClean="0"/>
          </a:p>
        </p:txBody>
      </p:sp>
    </p:spTree>
    <p:extLst>
      <p:ext uri="{BB962C8B-B14F-4D97-AF65-F5344CB8AC3E}">
        <p14:creationId xmlns:p14="http://schemas.microsoft.com/office/powerpoint/2010/main" val="1440942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Transformative Power of God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259080" y="1752600"/>
            <a:ext cx="8662963" cy="3733800"/>
            <a:chOff x="259080" y="1752600"/>
            <a:chExt cx="8662963" cy="3733800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603" t="24032" r="14477" b="20833"/>
            <a:stretch/>
          </p:blipFill>
          <p:spPr bwMode="auto">
            <a:xfrm>
              <a:off x="259080" y="1752600"/>
              <a:ext cx="8662963" cy="3733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Rectangle 3"/>
            <p:cNvSpPr/>
            <p:nvPr/>
          </p:nvSpPr>
          <p:spPr>
            <a:xfrm>
              <a:off x="7086600" y="1905000"/>
              <a:ext cx="1447800" cy="533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228600" y="6019800"/>
            <a:ext cx="86629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Transforming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3-D People into God’s Mighty Army</a:t>
            </a:r>
          </a:p>
        </p:txBody>
      </p:sp>
      <p:sp>
        <p:nvSpPr>
          <p:cNvPr id="3" name="Rounded Rectangular Callout 2"/>
          <p:cNvSpPr/>
          <p:nvPr/>
        </p:nvSpPr>
        <p:spPr>
          <a:xfrm>
            <a:off x="762000" y="2202180"/>
            <a:ext cx="2971800" cy="388620"/>
          </a:xfrm>
          <a:prstGeom prst="wedgeRoundRectCallout">
            <a:avLst>
              <a:gd name="adj1" fmla="val 22261"/>
              <a:gd name="adj2" fmla="val 772864"/>
              <a:gd name="adj3" fmla="val 16667"/>
            </a:avLst>
          </a:prstGeom>
          <a:solidFill>
            <a:schemeClr val="accent2">
              <a:lumMod val="20000"/>
              <a:lumOff val="8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ular Callout 9"/>
          <p:cNvSpPr/>
          <p:nvPr/>
        </p:nvSpPr>
        <p:spPr>
          <a:xfrm rot="10800000">
            <a:off x="761998" y="6073140"/>
            <a:ext cx="7620001" cy="469880"/>
          </a:xfrm>
          <a:prstGeom prst="wedgeRoundRectCallout">
            <a:avLst>
              <a:gd name="adj1" fmla="val 21881"/>
              <a:gd name="adj2" fmla="val 229035"/>
              <a:gd name="adj3" fmla="val 16667"/>
            </a:avLst>
          </a:prstGeom>
          <a:solidFill>
            <a:schemeClr val="accent2">
              <a:lumMod val="20000"/>
              <a:lumOff val="8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047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4638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The Transformative Power of 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00200"/>
            <a:ext cx="7467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We at West Los Angeles Christian Center have been called by God to reach the </a:t>
            </a:r>
            <a:r>
              <a:rPr lang="en-US" b="1" dirty="0">
                <a:solidFill>
                  <a:srgbClr val="FFFF00"/>
                </a:solidFill>
              </a:rPr>
              <a:t>3-D</a:t>
            </a:r>
            <a:r>
              <a:rPr lang="en-US" b="1" dirty="0"/>
              <a:t> </a:t>
            </a:r>
            <a:r>
              <a:rPr lang="en-US" b="1" dirty="0">
                <a:solidFill>
                  <a:srgbClr val="FFFF00"/>
                </a:solidFill>
              </a:rPr>
              <a:t>People</a:t>
            </a:r>
            <a:r>
              <a:rPr lang="en-US" dirty="0"/>
              <a:t>–</a:t>
            </a:r>
            <a:r>
              <a:rPr lang="en-US" b="1" dirty="0">
                <a:solidFill>
                  <a:srgbClr val="FFFF00"/>
                </a:solidFill>
              </a:rPr>
              <a:t>D</a:t>
            </a:r>
            <a:r>
              <a:rPr lang="en-US" dirty="0"/>
              <a:t>iscouraged, </a:t>
            </a:r>
            <a:r>
              <a:rPr lang="en-US" b="1" dirty="0">
                <a:solidFill>
                  <a:srgbClr val="FFFF00"/>
                </a:solidFill>
              </a:rPr>
              <a:t>D</a:t>
            </a:r>
            <a:r>
              <a:rPr lang="en-US" dirty="0"/>
              <a:t>estitute, and </a:t>
            </a:r>
            <a:r>
              <a:rPr lang="en-US" b="1" dirty="0">
                <a:solidFill>
                  <a:srgbClr val="FFFF00"/>
                </a:solidFill>
              </a:rPr>
              <a:t>D</a:t>
            </a:r>
            <a:r>
              <a:rPr lang="en-US" dirty="0"/>
              <a:t>ysfunctional of the West Side of Los Angeles.  Our mission is to teach, train, and equip these people so that they can be </a:t>
            </a:r>
            <a:r>
              <a:rPr lang="en-US" b="1" dirty="0">
                <a:solidFill>
                  <a:srgbClr val="FFFF00"/>
                </a:solidFill>
              </a:rPr>
              <a:t>transformed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/>
              <a:t>into the mighty men and women of valor in God’s Army (1 Sam. 22:1-2).</a:t>
            </a:r>
          </a:p>
        </p:txBody>
      </p:sp>
    </p:spTree>
    <p:extLst>
      <p:ext uri="{BB962C8B-B14F-4D97-AF65-F5344CB8AC3E}">
        <p14:creationId xmlns:p14="http://schemas.microsoft.com/office/powerpoint/2010/main" val="4100145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The Transformative Power of God</a:t>
            </a:r>
          </a:p>
        </p:txBody>
      </p:sp>
      <p:sp>
        <p:nvSpPr>
          <p:cNvPr id="6" name="Rectangle 5"/>
          <p:cNvSpPr/>
          <p:nvPr/>
        </p:nvSpPr>
        <p:spPr>
          <a:xfrm>
            <a:off x="1482858" y="1549400"/>
            <a:ext cx="62895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Transforming to Become More Like Jesus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0" y="2895600"/>
            <a:ext cx="31975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hlinkClick r:id="rId2"/>
              </a:rPr>
              <a:t>Video-Michael Jr.</a:t>
            </a:r>
          </a:p>
          <a:p>
            <a:pPr algn="ctr"/>
            <a:r>
              <a:rPr lang="en-US" sz="2400" b="1" dirty="0" smtClean="0">
                <a:hlinkClick r:id="rId2"/>
              </a:rPr>
              <a:t>“What if you were a Younger Sibling of Jesus?”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84004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The Transformative Power of 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Transform-v.</a:t>
            </a:r>
          </a:p>
          <a:p>
            <a:pPr marL="514350" indent="-514350">
              <a:buAutoNum type="arabicPeriod"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change in form, appearance, or structure;  metamorphose.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change in condition, nature, or 	character; convert.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change into another substance; 	transmute. </a:t>
            </a:r>
          </a:p>
        </p:txBody>
      </p:sp>
    </p:spTree>
    <p:extLst>
      <p:ext uri="{BB962C8B-B14F-4D97-AF65-F5344CB8AC3E}">
        <p14:creationId xmlns:p14="http://schemas.microsoft.com/office/powerpoint/2010/main" val="2690375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The Transformative Power of God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024" y="2264164"/>
            <a:ext cx="8827576" cy="3147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Oval 2"/>
          <p:cNvSpPr/>
          <p:nvPr/>
        </p:nvSpPr>
        <p:spPr>
          <a:xfrm>
            <a:off x="2263140" y="3048000"/>
            <a:ext cx="1752600" cy="1828800"/>
          </a:xfrm>
          <a:prstGeom prst="ellipse">
            <a:avLst/>
          </a:prstGeom>
          <a:solidFill>
            <a:srgbClr val="FFFF00">
              <a:alpha val="11000"/>
            </a:srgb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334000" y="3048000"/>
            <a:ext cx="1752600" cy="1828800"/>
          </a:xfrm>
          <a:prstGeom prst="ellipse">
            <a:avLst/>
          </a:prstGeom>
          <a:solidFill>
            <a:srgbClr val="FFFF00">
              <a:alpha val="9000"/>
            </a:srgb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1524000"/>
            <a:ext cx="427296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Transformers (In Electricity)</a:t>
            </a:r>
            <a:endParaRPr lang="en-US" sz="24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4181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The Transformative Power of God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524000"/>
            <a:ext cx="427296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Transformers (In Electricity)</a:t>
            </a:r>
            <a:endParaRPr lang="en-US" sz="2400" b="1" dirty="0">
              <a:solidFill>
                <a:srgbClr val="FFFF00"/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152650"/>
            <a:ext cx="6408193" cy="3271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5773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81000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The Transformative Power of </a:t>
            </a:r>
            <a:r>
              <a:rPr lang="en-US" b="1" dirty="0" smtClean="0"/>
              <a:t>God</a:t>
            </a:r>
            <a:br>
              <a:rPr lang="en-US" b="1" dirty="0" smtClean="0"/>
            </a:br>
            <a:r>
              <a:rPr lang="en-US" b="1" dirty="0" smtClean="0"/>
              <a:t>in </a:t>
            </a:r>
            <a:r>
              <a:rPr lang="en-US" b="1" dirty="0" smtClean="0">
                <a:solidFill>
                  <a:srgbClr val="FFFF00"/>
                </a:solidFill>
              </a:rPr>
              <a:t>Jesus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3400" y="1981200"/>
            <a:ext cx="8153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Phil. </a:t>
            </a:r>
            <a:r>
              <a:rPr lang="en-US" sz="2400" dirty="0" smtClean="0"/>
              <a:t>2:5 (NIV)</a:t>
            </a:r>
            <a:endParaRPr lang="en-US" sz="2400" dirty="0" smtClean="0"/>
          </a:p>
          <a:p>
            <a:r>
              <a:rPr lang="en-US" sz="2400" baseline="30000" dirty="0"/>
              <a:t>5 </a:t>
            </a:r>
            <a:r>
              <a:rPr lang="en-US" sz="2400" dirty="0"/>
              <a:t>In your relationships with one another, have the </a:t>
            </a:r>
            <a:r>
              <a:rPr lang="en-US" sz="2800" b="1" dirty="0">
                <a:solidFill>
                  <a:srgbClr val="FFFF00"/>
                </a:solidFill>
              </a:rPr>
              <a:t>same mindset </a:t>
            </a:r>
            <a:r>
              <a:rPr lang="en-US" sz="2400" dirty="0"/>
              <a:t>as Christ Jesus</a:t>
            </a:r>
            <a:r>
              <a:rPr lang="en-US" sz="2400" dirty="0" smtClean="0"/>
              <a:t>: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609600" y="3962400"/>
            <a:ext cx="81534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Rom. 12:2</a:t>
            </a:r>
            <a:endParaRPr lang="en-US" sz="2400" dirty="0" smtClean="0"/>
          </a:p>
          <a:p>
            <a:r>
              <a:rPr lang="en-US" sz="2400" b="1" baseline="30000" dirty="0"/>
              <a:t>2 </a:t>
            </a:r>
            <a:r>
              <a:rPr lang="en-US" sz="2400" dirty="0"/>
              <a:t>Do not conform to the pattern of this world, but </a:t>
            </a:r>
            <a:r>
              <a:rPr lang="en-US" sz="2800" b="1" dirty="0">
                <a:solidFill>
                  <a:srgbClr val="FFFF00"/>
                </a:solidFill>
              </a:rPr>
              <a:t>be transformed by the renewing of your mind</a:t>
            </a:r>
            <a:r>
              <a:rPr lang="en-US" sz="2400" dirty="0"/>
              <a:t>. Then you will be able to test and approve what God’s will is—his good, pleasing and perfect will.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40942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81000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The Transformative Power of </a:t>
            </a:r>
            <a:r>
              <a:rPr lang="en-US" b="1" dirty="0" smtClean="0"/>
              <a:t>God</a:t>
            </a:r>
            <a:br>
              <a:rPr lang="en-US" b="1" dirty="0" smtClean="0"/>
            </a:br>
            <a:r>
              <a:rPr lang="en-US" b="1" dirty="0" smtClean="0"/>
              <a:t>in </a:t>
            </a:r>
            <a:r>
              <a:rPr lang="en-US" b="1" dirty="0" smtClean="0">
                <a:solidFill>
                  <a:srgbClr val="FFFF00"/>
                </a:solidFill>
              </a:rPr>
              <a:t>Jesus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3400" y="1981200"/>
            <a:ext cx="8153400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Phil. </a:t>
            </a:r>
            <a:r>
              <a:rPr lang="en-US" sz="2400" dirty="0" smtClean="0"/>
              <a:t>2:5-7 (NIV)</a:t>
            </a:r>
            <a:endParaRPr lang="en-US" sz="2400" dirty="0" smtClean="0"/>
          </a:p>
          <a:p>
            <a:r>
              <a:rPr lang="en-US" sz="2400" baseline="30000" dirty="0"/>
              <a:t>5 </a:t>
            </a:r>
            <a:r>
              <a:rPr lang="en-US" sz="2400" dirty="0"/>
              <a:t>In your relationships with one another, have the same mindset as Christ Jesus:</a:t>
            </a:r>
          </a:p>
          <a:p>
            <a:r>
              <a:rPr lang="en-US" sz="2400" baseline="30000" dirty="0"/>
              <a:t>6 </a:t>
            </a:r>
            <a:r>
              <a:rPr lang="en-US" sz="2400" dirty="0"/>
              <a:t>Who, being in very </a:t>
            </a:r>
            <a:r>
              <a:rPr lang="en-US" sz="2400" dirty="0" smtClean="0"/>
              <a:t>nature God, did </a:t>
            </a:r>
            <a:r>
              <a:rPr lang="en-US" sz="2400" dirty="0"/>
              <a:t>not consider equality with God something to be used to his own advantage;</a:t>
            </a:r>
            <a:br>
              <a:rPr lang="en-US" sz="2400" dirty="0"/>
            </a:br>
            <a:r>
              <a:rPr lang="en-US" sz="2400" baseline="30000" dirty="0"/>
              <a:t>7 </a:t>
            </a:r>
            <a:r>
              <a:rPr lang="en-US" sz="2400" dirty="0"/>
              <a:t>rather, </a:t>
            </a:r>
            <a:r>
              <a:rPr lang="en-US" sz="2800" b="1" dirty="0">
                <a:solidFill>
                  <a:srgbClr val="FFFF00"/>
                </a:solidFill>
              </a:rPr>
              <a:t>he made himself </a:t>
            </a:r>
            <a:r>
              <a:rPr lang="en-US" sz="2800" b="1" dirty="0" smtClean="0">
                <a:solidFill>
                  <a:srgbClr val="FFFF00"/>
                </a:solidFill>
              </a:rPr>
              <a:t>nothing </a:t>
            </a:r>
            <a:r>
              <a:rPr lang="en-US" sz="2400" dirty="0" smtClean="0"/>
              <a:t>by </a:t>
            </a:r>
            <a:r>
              <a:rPr lang="en-US" sz="2400" dirty="0"/>
              <a:t>taking the very </a:t>
            </a:r>
            <a:r>
              <a:rPr lang="en-US" sz="2400" dirty="0" smtClean="0"/>
              <a:t>nature </a:t>
            </a:r>
            <a:r>
              <a:rPr lang="en-US" sz="2400" dirty="0"/>
              <a:t>of a </a:t>
            </a:r>
            <a:r>
              <a:rPr lang="en-US" sz="2400" dirty="0" smtClean="0"/>
              <a:t>servant, being </a:t>
            </a:r>
            <a:r>
              <a:rPr lang="en-US" sz="2400" dirty="0"/>
              <a:t>made in human likeness.</a:t>
            </a:r>
          </a:p>
        </p:txBody>
      </p:sp>
    </p:spTree>
    <p:extLst>
      <p:ext uri="{BB962C8B-B14F-4D97-AF65-F5344CB8AC3E}">
        <p14:creationId xmlns:p14="http://schemas.microsoft.com/office/powerpoint/2010/main" val="2932000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1447</TotalTime>
  <Words>252</Words>
  <Application>Microsoft Office PowerPoint</Application>
  <PresentationFormat>On-screen Show (4:3)</PresentationFormat>
  <Paragraphs>50</Paragraphs>
  <Slides>14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Technic</vt:lpstr>
      <vt:lpstr>The Transformative Power Of God</vt:lpstr>
      <vt:lpstr>The Transformative Power of God</vt:lpstr>
      <vt:lpstr>The Transformative Power of God</vt:lpstr>
      <vt:lpstr>The Transformative Power of God</vt:lpstr>
      <vt:lpstr>The Transformative Power of God</vt:lpstr>
      <vt:lpstr>The Transformative Power of God</vt:lpstr>
      <vt:lpstr>The Transformative Power of God</vt:lpstr>
      <vt:lpstr>The Transformative Power of God in Jesus</vt:lpstr>
      <vt:lpstr>The Transformative Power of God in Jesus</vt:lpstr>
      <vt:lpstr>The Transformative Power of God in Jesus</vt:lpstr>
      <vt:lpstr>The Transformative Power of God in Jesus</vt:lpstr>
      <vt:lpstr>The Transformative Power of God in Jesus</vt:lpstr>
      <vt:lpstr>The Transformative Power of God in Jesus</vt:lpstr>
      <vt:lpstr>The Transformative Power of God in Jesus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Transformative Power of God</dc:title>
  <dc:creator>Windows User</dc:creator>
  <cp:lastModifiedBy>Windows User</cp:lastModifiedBy>
  <cp:revision>91</cp:revision>
  <dcterms:created xsi:type="dcterms:W3CDTF">2018-01-01T05:45:50Z</dcterms:created>
  <dcterms:modified xsi:type="dcterms:W3CDTF">2018-03-11T15:59:32Z</dcterms:modified>
</cp:coreProperties>
</file>