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1" r:id="rId3"/>
    <p:sldId id="268" r:id="rId4"/>
    <p:sldId id="257" r:id="rId5"/>
    <p:sldId id="264" r:id="rId6"/>
    <p:sldId id="259" r:id="rId7"/>
    <p:sldId id="265" r:id="rId8"/>
    <p:sldId id="260" r:id="rId9"/>
    <p:sldId id="266" r:id="rId10"/>
    <p:sldId id="267" r:id="rId11"/>
    <p:sldId id="262" r:id="rId12"/>
    <p:sldId id="263" r:id="rId13"/>
    <p:sldId id="273" r:id="rId14"/>
    <p:sldId id="277" r:id="rId15"/>
    <p:sldId id="274" r:id="rId16"/>
    <p:sldId id="276" r:id="rId17"/>
    <p:sldId id="270"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59" autoAdjust="0"/>
    <p:restoredTop sz="86477"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269DA-8B83-41F3-94C4-5A985819E2E2}" type="datetimeFigureOut">
              <a:rPr lang="en-US" smtClean="0"/>
              <a:pPr/>
              <a:t>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D998C-352E-46D8-B046-A59652A89CA3}" type="slidenum">
              <a:rPr lang="en-US" smtClean="0"/>
              <a:pPr/>
              <a:t>‹#›</a:t>
            </a:fld>
            <a:endParaRPr lang="en-US"/>
          </a:p>
        </p:txBody>
      </p:sp>
    </p:spTree>
    <p:extLst>
      <p:ext uri="{BB962C8B-B14F-4D97-AF65-F5344CB8AC3E}">
        <p14:creationId xmlns:p14="http://schemas.microsoft.com/office/powerpoint/2010/main" xmlns="" val="87708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D998C-352E-46D8-B046-A59652A89CA3}" type="slidenum">
              <a:rPr lang="en-US" smtClean="0"/>
              <a:pPr/>
              <a:t>1</a:t>
            </a:fld>
            <a:endParaRPr lang="en-US"/>
          </a:p>
        </p:txBody>
      </p:sp>
    </p:spTree>
    <p:extLst>
      <p:ext uri="{BB962C8B-B14F-4D97-AF65-F5344CB8AC3E}">
        <p14:creationId xmlns:p14="http://schemas.microsoft.com/office/powerpoint/2010/main" xmlns="" val="42344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D998C-352E-46D8-B046-A59652A89CA3}" type="slidenum">
              <a:rPr lang="en-US" smtClean="0"/>
              <a:pPr/>
              <a:t>6</a:t>
            </a:fld>
            <a:endParaRPr lang="en-US"/>
          </a:p>
        </p:txBody>
      </p:sp>
    </p:spTree>
    <p:extLst>
      <p:ext uri="{BB962C8B-B14F-4D97-AF65-F5344CB8AC3E}">
        <p14:creationId xmlns:p14="http://schemas.microsoft.com/office/powerpoint/2010/main" xmlns="" val="370020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63FA77-0C33-4BE6-ACA3-A3A2CB4107EA}" type="datetimeFigureOut">
              <a:rPr lang="en-US" smtClean="0"/>
              <a:pPr/>
              <a:t>1/7/2018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2EF558-FF31-437A-B236-E21F7E51FD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63FA77-0C33-4BE6-ACA3-A3A2CB4107EA}"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63FA77-0C33-4BE6-ACA3-A3A2CB4107EA}"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F558-FF31-437A-B236-E21F7E51FD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63FA77-0C33-4BE6-ACA3-A3A2CB4107EA}"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63FA77-0C33-4BE6-ACA3-A3A2CB4107EA}" type="datetimeFigureOut">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3D63FA77-0C33-4BE6-ACA3-A3A2CB4107EA}" type="datetimeFigureOut">
              <a:rPr lang="en-US" smtClean="0"/>
              <a:pPr/>
              <a:t>1/7/2018</a:t>
            </a:fld>
            <a:endParaRPr lang="en-US"/>
          </a:p>
        </p:txBody>
      </p:sp>
      <p:sp>
        <p:nvSpPr>
          <p:cNvPr id="8" name="Slide Number Placeholder 7"/>
          <p:cNvSpPr>
            <a:spLocks noGrp="1"/>
          </p:cNvSpPr>
          <p:nvPr>
            <p:ph type="sldNum" sz="quarter" idx="11"/>
          </p:nvPr>
        </p:nvSpPr>
        <p:spPr/>
        <p:txBody>
          <a:bodyPr/>
          <a:lstStyle/>
          <a:p>
            <a:fld id="{A82EF558-FF31-437A-B236-E21F7E51FD4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3FA77-0C33-4BE6-ACA3-A3A2CB4107EA}" type="datetimeFigureOut">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63FA77-0C33-4BE6-ACA3-A3A2CB4107EA}"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82EF558-FF31-437A-B236-E21F7E51FD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D63FA77-0C33-4BE6-ACA3-A3A2CB4107EA}"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F558-FF31-437A-B236-E21F7E51FD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63FA77-0C33-4BE6-ACA3-A3A2CB4107EA}" type="datetimeFigureOut">
              <a:rPr lang="en-US" smtClean="0"/>
              <a:pPr/>
              <a:t>1/7/2018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82EF558-FF31-437A-B236-E21F7E51FD4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6480048" cy="1981200"/>
          </a:xfrm>
        </p:spPr>
        <p:txBody>
          <a:bodyPr>
            <a:noAutofit/>
          </a:bodyPr>
          <a:lstStyle/>
          <a:p>
            <a:pPr algn="ctr"/>
            <a:r>
              <a:rPr lang="en-US" sz="6000" b="1" cap="none" dirty="0">
                <a:gradFill>
                  <a:gsLst>
                    <a:gs pos="0">
                      <a:srgbClr val="D9E8FF"/>
                    </a:gs>
                    <a:gs pos="39999">
                      <a:srgbClr val="85C2FF"/>
                    </a:gs>
                    <a:gs pos="70000">
                      <a:srgbClr val="C4D6EB"/>
                    </a:gs>
                    <a:gs pos="100000">
                      <a:srgbClr val="FFEBFA"/>
                    </a:gs>
                  </a:gsLst>
                  <a:lin ang="5400000" scaled="0"/>
                </a:gradFill>
              </a:rPr>
              <a:t>The Transformative Power</a:t>
            </a:r>
            <a:r>
              <a:rPr lang="en-US" sz="6000" b="1" cap="none" baseline="0" dirty="0">
                <a:gradFill>
                  <a:gsLst>
                    <a:gs pos="0">
                      <a:srgbClr val="D9E8FF"/>
                    </a:gs>
                    <a:gs pos="39999">
                      <a:srgbClr val="85C2FF"/>
                    </a:gs>
                    <a:gs pos="70000">
                      <a:srgbClr val="C4D6EB"/>
                    </a:gs>
                    <a:gs pos="100000">
                      <a:srgbClr val="FFEBFA"/>
                    </a:gs>
                  </a:gsLst>
                  <a:lin ang="5400000" scaled="0"/>
                </a:gradFill>
              </a:rPr>
              <a:t> Of God</a:t>
            </a:r>
            <a:endParaRPr lang="en-US" sz="6000" b="1" cap="none" dirty="0">
              <a:gradFill>
                <a:gsLst>
                  <a:gs pos="0">
                    <a:srgbClr val="D9E8FF"/>
                  </a:gs>
                  <a:gs pos="39999">
                    <a:srgbClr val="85C2FF"/>
                  </a:gs>
                  <a:gs pos="70000">
                    <a:srgbClr val="C4D6EB"/>
                  </a:gs>
                  <a:gs pos="100000">
                    <a:srgbClr val="FFEBFA"/>
                  </a:gs>
                </a:gsLst>
                <a:lin ang="5400000" scaled="0"/>
              </a:gradFill>
            </a:endParaRPr>
          </a:p>
        </p:txBody>
      </p:sp>
    </p:spTree>
    <p:extLst>
      <p:ext uri="{BB962C8B-B14F-4D97-AF65-F5344CB8AC3E}">
        <p14:creationId xmlns:p14="http://schemas.microsoft.com/office/powerpoint/2010/main" xmlns="" val="322957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r>
              <a:rPr lang="en-US" b="1" dirty="0"/>
              <a:t>The Transformative Power of God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318" r="13106"/>
          <a:stretch/>
        </p:blipFill>
        <p:spPr bwMode="auto">
          <a:xfrm>
            <a:off x="1752600" y="2057400"/>
            <a:ext cx="5638800" cy="420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752600" y="1219200"/>
            <a:ext cx="5638800" cy="523220"/>
          </a:xfrm>
          <a:prstGeom prst="rect">
            <a:avLst/>
          </a:prstGeom>
          <a:noFill/>
        </p:spPr>
        <p:txBody>
          <a:bodyPr wrap="square" rtlCol="0">
            <a:spAutoFit/>
          </a:bodyPr>
          <a:lstStyle/>
          <a:p>
            <a:pPr algn="ctr"/>
            <a:r>
              <a:rPr lang="en-US" sz="2800" b="1" dirty="0"/>
              <a:t>Unleash the Superhero in You</a:t>
            </a:r>
          </a:p>
        </p:txBody>
      </p:sp>
    </p:spTree>
    <p:extLst>
      <p:ext uri="{BB962C8B-B14F-4D97-AF65-F5344CB8AC3E}">
        <p14:creationId xmlns:p14="http://schemas.microsoft.com/office/powerpoint/2010/main" xmlns="" val="381137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r>
              <a:rPr lang="en-US" b="1" dirty="0"/>
              <a:t>The Transformative Power of God</a:t>
            </a:r>
          </a:p>
        </p:txBody>
      </p:sp>
      <p:sp>
        <p:nvSpPr>
          <p:cNvPr id="3" name="Content Placeholder 2"/>
          <p:cNvSpPr>
            <a:spLocks noGrp="1"/>
          </p:cNvSpPr>
          <p:nvPr>
            <p:ph idx="1"/>
          </p:nvPr>
        </p:nvSpPr>
        <p:spPr>
          <a:xfrm>
            <a:off x="914400" y="1600200"/>
            <a:ext cx="7467600" cy="4525963"/>
          </a:xfrm>
        </p:spPr>
        <p:txBody>
          <a:bodyPr/>
          <a:lstStyle/>
          <a:p>
            <a:pPr marL="0" indent="0">
              <a:buNone/>
            </a:pPr>
            <a:r>
              <a:rPr lang="en-US" dirty="0"/>
              <a:t>We at West Los Angeles Christian Center have been called by God to reach the </a:t>
            </a:r>
            <a:r>
              <a:rPr lang="en-US" b="1" dirty="0">
                <a:solidFill>
                  <a:srgbClr val="FFFF00"/>
                </a:solidFill>
              </a:rPr>
              <a:t>3-D</a:t>
            </a:r>
            <a:r>
              <a:rPr lang="en-US" b="1" dirty="0"/>
              <a:t> </a:t>
            </a:r>
            <a:r>
              <a:rPr lang="en-US" b="1" dirty="0">
                <a:solidFill>
                  <a:srgbClr val="FFFF00"/>
                </a:solidFill>
              </a:rPr>
              <a:t>People</a:t>
            </a:r>
            <a:r>
              <a:rPr lang="en-US" dirty="0"/>
              <a:t>–</a:t>
            </a:r>
            <a:r>
              <a:rPr lang="en-US" b="1" dirty="0">
                <a:solidFill>
                  <a:srgbClr val="FFFF00"/>
                </a:solidFill>
              </a:rPr>
              <a:t>D</a:t>
            </a:r>
            <a:r>
              <a:rPr lang="en-US" dirty="0"/>
              <a:t>iscouraged, </a:t>
            </a:r>
            <a:r>
              <a:rPr lang="en-US" b="1" dirty="0">
                <a:solidFill>
                  <a:srgbClr val="FFFF00"/>
                </a:solidFill>
              </a:rPr>
              <a:t>D</a:t>
            </a:r>
            <a:r>
              <a:rPr lang="en-US" dirty="0"/>
              <a:t>estitute, and </a:t>
            </a:r>
            <a:r>
              <a:rPr lang="en-US" b="1" dirty="0">
                <a:solidFill>
                  <a:srgbClr val="FFFF00"/>
                </a:solidFill>
              </a:rPr>
              <a:t>D</a:t>
            </a:r>
            <a:r>
              <a:rPr lang="en-US" dirty="0"/>
              <a:t>ysfunctional of the West Side of Los Angeles.  Our mission is to teach, train, and equip these people so that they can be </a:t>
            </a:r>
            <a:r>
              <a:rPr lang="en-US" b="1" dirty="0">
                <a:solidFill>
                  <a:srgbClr val="FFFF00"/>
                </a:solidFill>
              </a:rPr>
              <a:t>transformed</a:t>
            </a:r>
            <a:r>
              <a:rPr lang="en-US" dirty="0">
                <a:solidFill>
                  <a:srgbClr val="FFFF00"/>
                </a:solidFill>
              </a:rPr>
              <a:t> </a:t>
            </a:r>
            <a:r>
              <a:rPr lang="en-US" dirty="0"/>
              <a:t>into the mighty men and women of valor in God’s Army (1 Sam. 22:1-2).</a:t>
            </a:r>
          </a:p>
        </p:txBody>
      </p:sp>
    </p:spTree>
    <p:extLst>
      <p:ext uri="{BB962C8B-B14F-4D97-AF65-F5344CB8AC3E}">
        <p14:creationId xmlns:p14="http://schemas.microsoft.com/office/powerpoint/2010/main" xmlns="" val="410014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1524000"/>
            <a:ext cx="7924800" cy="3970318"/>
          </a:xfrm>
          <a:prstGeom prst="rect">
            <a:avLst/>
          </a:prstGeom>
          <a:noFill/>
        </p:spPr>
        <p:txBody>
          <a:bodyPr wrap="square" rtlCol="0">
            <a:spAutoFit/>
          </a:bodyPr>
          <a:lstStyle/>
          <a:p>
            <a:r>
              <a:rPr lang="en-US" sz="2800" b="1" dirty="0">
                <a:solidFill>
                  <a:srgbClr val="FFFF00"/>
                </a:solidFill>
              </a:rPr>
              <a:t>The Plan</a:t>
            </a:r>
          </a:p>
          <a:p>
            <a:pPr marL="514350" indent="-514350">
              <a:buFont typeface="+mj-lt"/>
              <a:buAutoNum type="arabicPeriod"/>
            </a:pPr>
            <a:r>
              <a:rPr lang="en-US" sz="2800" baseline="30000" dirty="0"/>
              <a:t> </a:t>
            </a:r>
            <a:r>
              <a:rPr lang="en-US" sz="3200" dirty="0"/>
              <a:t>Study </a:t>
            </a:r>
            <a:r>
              <a:rPr lang="en-US" sz="3200" dirty="0" smtClean="0"/>
              <a:t>people in the Bible who </a:t>
            </a:r>
            <a:r>
              <a:rPr lang="en-US" sz="3200" dirty="0"/>
              <a:t>God has </a:t>
            </a:r>
            <a:r>
              <a:rPr lang="en-US" sz="3200" dirty="0" smtClean="0"/>
              <a:t>transformed</a:t>
            </a:r>
            <a:endParaRPr lang="en-US" sz="3200" dirty="0"/>
          </a:p>
          <a:p>
            <a:pPr marL="514350" indent="-514350">
              <a:buFont typeface="+mj-lt"/>
              <a:buAutoNum type="arabicPeriod"/>
            </a:pPr>
            <a:r>
              <a:rPr lang="en-US" sz="3200" dirty="0"/>
              <a:t>Look at ourselves and </a:t>
            </a:r>
            <a:r>
              <a:rPr lang="en-US" sz="3200" dirty="0" smtClean="0"/>
              <a:t>at </a:t>
            </a:r>
            <a:r>
              <a:rPr lang="en-US" sz="3200" dirty="0"/>
              <a:t>how God has and how He </a:t>
            </a:r>
            <a:r>
              <a:rPr lang="en-US" sz="3200" dirty="0" smtClean="0"/>
              <a:t>will transform us</a:t>
            </a:r>
            <a:endParaRPr lang="en-US" sz="3200" dirty="0"/>
          </a:p>
          <a:p>
            <a:pPr marL="514350" indent="-514350">
              <a:buFont typeface="+mj-lt"/>
              <a:buAutoNum type="arabicPeriod"/>
            </a:pPr>
            <a:r>
              <a:rPr lang="en-US" sz="3200" dirty="0"/>
              <a:t>Look at others around us and determine how God wants to use us to help in the transformation of their </a:t>
            </a:r>
            <a:r>
              <a:rPr lang="en-US" sz="3200" dirty="0" smtClean="0"/>
              <a:t>lives </a:t>
            </a:r>
            <a:endParaRPr lang="en-US" sz="3200" dirty="0"/>
          </a:p>
        </p:txBody>
      </p:sp>
    </p:spTree>
    <p:extLst>
      <p:ext uri="{BB962C8B-B14F-4D97-AF65-F5344CB8AC3E}">
        <p14:creationId xmlns:p14="http://schemas.microsoft.com/office/powerpoint/2010/main" xmlns="" val="410014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2438400"/>
            <a:ext cx="7924800" cy="2308324"/>
          </a:xfrm>
          <a:prstGeom prst="rect">
            <a:avLst/>
          </a:prstGeom>
          <a:noFill/>
        </p:spPr>
        <p:txBody>
          <a:bodyPr wrap="square" rtlCol="0">
            <a:spAutoFit/>
          </a:bodyPr>
          <a:lstStyle/>
          <a:p>
            <a:r>
              <a:rPr lang="en-US" sz="2800" b="1" dirty="0" smtClean="0">
                <a:solidFill>
                  <a:srgbClr val="FFFF00"/>
                </a:solidFill>
              </a:rPr>
              <a:t>2 Cor. 5:17</a:t>
            </a:r>
            <a:r>
              <a:rPr lang="en-US" sz="2800" dirty="0"/>
              <a:t/>
            </a:r>
            <a:br>
              <a:rPr lang="en-US" sz="2800" dirty="0"/>
            </a:br>
            <a:r>
              <a:rPr lang="en-US" sz="2800" dirty="0" smtClean="0"/>
              <a:t>Therefore</a:t>
            </a:r>
            <a:r>
              <a:rPr lang="en-US" sz="2800" dirty="0" smtClean="0"/>
              <a:t>, if anyone is in Christ, the new creation has </a:t>
            </a:r>
            <a:r>
              <a:rPr lang="en-US" sz="2800" dirty="0" smtClean="0"/>
              <a:t>come:</a:t>
            </a:r>
            <a:r>
              <a:rPr lang="en-US" sz="2800" baseline="30000" dirty="0" smtClean="0"/>
              <a:t> </a:t>
            </a:r>
            <a:r>
              <a:rPr lang="en-US" sz="2800" dirty="0" smtClean="0"/>
              <a:t>The </a:t>
            </a:r>
            <a:r>
              <a:rPr lang="en-US" sz="2800" dirty="0" smtClean="0"/>
              <a:t>old has gone, the new is here!</a:t>
            </a:r>
            <a:r>
              <a:rPr lang="en-US" sz="2800" dirty="0"/>
              <a:t/>
            </a:r>
            <a:br>
              <a:rPr lang="en-US" sz="2800" dirty="0"/>
            </a:br>
            <a:endParaRPr lang="en-US" sz="3200" dirty="0"/>
          </a:p>
        </p:txBody>
      </p:sp>
    </p:spTree>
    <p:extLst>
      <p:ext uri="{BB962C8B-B14F-4D97-AF65-F5344CB8AC3E}">
        <p14:creationId xmlns:p14="http://schemas.microsoft.com/office/powerpoint/2010/main" xmlns="" val="171500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2438400"/>
            <a:ext cx="7924800" cy="2739211"/>
          </a:xfrm>
          <a:prstGeom prst="rect">
            <a:avLst/>
          </a:prstGeom>
          <a:noFill/>
        </p:spPr>
        <p:txBody>
          <a:bodyPr wrap="square" rtlCol="0">
            <a:spAutoFit/>
          </a:bodyPr>
          <a:lstStyle/>
          <a:p>
            <a:r>
              <a:rPr lang="en-US" sz="2800" b="1" dirty="0" smtClean="0">
                <a:solidFill>
                  <a:srgbClr val="FFFF00"/>
                </a:solidFill>
              </a:rPr>
              <a:t>John 14:12</a:t>
            </a:r>
            <a:r>
              <a:rPr lang="en-US" sz="2800" dirty="0"/>
              <a:t/>
            </a:r>
            <a:br>
              <a:rPr lang="en-US" sz="2800" dirty="0"/>
            </a:br>
            <a:r>
              <a:rPr lang="en-US" sz="2800" dirty="0" smtClean="0"/>
              <a:t>Very </a:t>
            </a:r>
            <a:r>
              <a:rPr lang="en-US" sz="2800" dirty="0" smtClean="0"/>
              <a:t>truly I tell you, whoever believes in me will do the works I have been doing, and they will do even greater things than these, because I am going to the Father. </a:t>
            </a:r>
            <a:r>
              <a:rPr lang="en-US" sz="2800" dirty="0"/>
              <a:t/>
            </a:r>
            <a:br>
              <a:rPr lang="en-US" sz="2800" dirty="0"/>
            </a:br>
            <a:endParaRPr lang="en-US" sz="3200" dirty="0"/>
          </a:p>
        </p:txBody>
      </p:sp>
    </p:spTree>
    <p:extLst>
      <p:ext uri="{BB962C8B-B14F-4D97-AF65-F5344CB8AC3E}">
        <p14:creationId xmlns:p14="http://schemas.microsoft.com/office/powerpoint/2010/main" xmlns="" val="171500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2438400"/>
            <a:ext cx="7924800" cy="3170099"/>
          </a:xfrm>
          <a:prstGeom prst="rect">
            <a:avLst/>
          </a:prstGeom>
          <a:noFill/>
        </p:spPr>
        <p:txBody>
          <a:bodyPr wrap="square" rtlCol="0">
            <a:spAutoFit/>
          </a:bodyPr>
          <a:lstStyle/>
          <a:p>
            <a:r>
              <a:rPr lang="en-US" sz="2800" b="1" dirty="0">
                <a:solidFill>
                  <a:srgbClr val="FFFF00"/>
                </a:solidFill>
              </a:rPr>
              <a:t>Romans 6:4</a:t>
            </a:r>
            <a:r>
              <a:rPr lang="en-US" sz="2800" dirty="0"/>
              <a:t/>
            </a:r>
            <a:br>
              <a:rPr lang="en-US" sz="2800" dirty="0"/>
            </a:br>
            <a:r>
              <a:rPr lang="en-US" sz="2800" dirty="0"/>
              <a:t>We therefore were buried with Him through baptism into death, in order that, just as Christ was raised from the dead through the glory of the Father, we too may walk in newness of life.</a:t>
            </a:r>
            <a:br>
              <a:rPr lang="en-US" sz="2800" dirty="0"/>
            </a:br>
            <a:r>
              <a:rPr lang="en-US" sz="2800" dirty="0"/>
              <a:t/>
            </a:r>
            <a:br>
              <a:rPr lang="en-US" sz="2800" dirty="0"/>
            </a:br>
            <a:endParaRPr lang="en-US" sz="3200" dirty="0"/>
          </a:p>
        </p:txBody>
      </p:sp>
    </p:spTree>
    <p:extLst>
      <p:ext uri="{BB962C8B-B14F-4D97-AF65-F5344CB8AC3E}">
        <p14:creationId xmlns:p14="http://schemas.microsoft.com/office/powerpoint/2010/main" xmlns="" val="236421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sp>
        <p:nvSpPr>
          <p:cNvPr id="4" name="TextBox 3"/>
          <p:cNvSpPr txBox="1"/>
          <p:nvPr/>
        </p:nvSpPr>
        <p:spPr>
          <a:xfrm>
            <a:off x="457200" y="1524000"/>
            <a:ext cx="8153400" cy="4832092"/>
          </a:xfrm>
          <a:prstGeom prst="rect">
            <a:avLst/>
          </a:prstGeom>
          <a:noFill/>
        </p:spPr>
        <p:txBody>
          <a:bodyPr wrap="square" rtlCol="0">
            <a:spAutoFit/>
          </a:bodyPr>
          <a:lstStyle/>
          <a:p>
            <a:r>
              <a:rPr lang="en-US" sz="2800" b="1" dirty="0">
                <a:solidFill>
                  <a:srgbClr val="FFFF00"/>
                </a:solidFill>
              </a:rPr>
              <a:t>1 Cor. </a:t>
            </a:r>
            <a:r>
              <a:rPr lang="en-US" sz="2800" b="1" dirty="0" smtClean="0">
                <a:solidFill>
                  <a:srgbClr val="FFFF00"/>
                </a:solidFill>
              </a:rPr>
              <a:t>1:26-29</a:t>
            </a:r>
            <a:r>
              <a:rPr lang="en-US" sz="2800" dirty="0"/>
              <a:t/>
            </a:r>
            <a:br>
              <a:rPr lang="en-US" sz="2800" dirty="0"/>
            </a:br>
            <a:r>
              <a:rPr lang="en-US" sz="2800" baseline="30000" dirty="0" smtClean="0"/>
              <a:t>26 </a:t>
            </a:r>
            <a:r>
              <a:rPr lang="en-US" sz="2800" dirty="0" smtClean="0"/>
              <a:t>Brothers and sisters, think of what you were when you were called. Not many of you were wise by human standards; not many were influential; not many were of noble birth. </a:t>
            </a:r>
            <a:r>
              <a:rPr lang="en-US" sz="2800" baseline="30000" dirty="0" smtClean="0"/>
              <a:t>27 </a:t>
            </a:r>
            <a:r>
              <a:rPr lang="en-US" sz="2800" dirty="0" smtClean="0"/>
              <a:t>But God chose the foolish things of the world to shame the wise; God chose the weak things of the world to shame the strong. </a:t>
            </a:r>
            <a:r>
              <a:rPr lang="en-US" sz="2800" baseline="30000" dirty="0" smtClean="0"/>
              <a:t>28 </a:t>
            </a:r>
            <a:r>
              <a:rPr lang="en-US" sz="2800" dirty="0" smtClean="0"/>
              <a:t>God chose the lowly things of this world and the despised things—and the things that are not—to nullify the things that are, </a:t>
            </a:r>
            <a:r>
              <a:rPr lang="en-US" sz="2800" baseline="30000" dirty="0" smtClean="0"/>
              <a:t>29 </a:t>
            </a:r>
            <a:r>
              <a:rPr lang="en-US" sz="2800" dirty="0" smtClean="0"/>
              <a:t>so that no one may boast before him. </a:t>
            </a:r>
            <a:endParaRPr lang="en-US" sz="3200" dirty="0"/>
          </a:p>
        </p:txBody>
      </p:sp>
    </p:spTree>
    <p:extLst>
      <p:ext uri="{BB962C8B-B14F-4D97-AF65-F5344CB8AC3E}">
        <p14:creationId xmlns:p14="http://schemas.microsoft.com/office/powerpoint/2010/main" xmlns="" val="224210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rcRect r="9221"/>
          <a:stretch>
            <a:fillRect/>
          </a:stretch>
        </p:blipFill>
        <p:spPr>
          <a:xfrm>
            <a:off x="685800" y="2209800"/>
            <a:ext cx="7832220" cy="2971800"/>
          </a:xfrm>
          <a:prstGeom prst="rect">
            <a:avLst/>
          </a:prstGeom>
        </p:spPr>
      </p:pic>
    </p:spTree>
    <p:extLst>
      <p:ext uri="{BB962C8B-B14F-4D97-AF65-F5344CB8AC3E}">
        <p14:creationId xmlns:p14="http://schemas.microsoft.com/office/powerpoint/2010/main" xmlns="" val="351694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Transformative Power of God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1455"/>
          <a:stretch/>
        </p:blipFill>
        <p:spPr>
          <a:xfrm>
            <a:off x="426720" y="2061107"/>
            <a:ext cx="8260080" cy="3653893"/>
          </a:xfrm>
          <a:prstGeom prst="rect">
            <a:avLst/>
          </a:prstGeom>
        </p:spPr>
      </p:pic>
    </p:spTree>
    <p:extLst>
      <p:ext uri="{BB962C8B-B14F-4D97-AF65-F5344CB8AC3E}">
        <p14:creationId xmlns:p14="http://schemas.microsoft.com/office/powerpoint/2010/main" xmlns="" val="357862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fontScale="90000"/>
          </a:bodyPr>
          <a:lstStyle/>
          <a:p>
            <a:r>
              <a:rPr lang="en-US" b="1" dirty="0">
                <a:effectLst>
                  <a:outerShdw blurRad="38100" dist="38100" dir="2700000" algn="tl">
                    <a:srgbClr val="000000">
                      <a:alpha val="43137"/>
                    </a:srgbClr>
                  </a:outerShdw>
                </a:effectLst>
              </a:rPr>
              <a:t>The Transformative Power of God</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587" t="21249" r="14355" b="20975"/>
          <a:stretch/>
        </p:blipFill>
        <p:spPr bwMode="auto">
          <a:xfrm>
            <a:off x="381000" y="1828800"/>
            <a:ext cx="8451763"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014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fontScale="90000"/>
          </a:bodyPr>
          <a:lstStyle/>
          <a:p>
            <a:r>
              <a:rPr lang="en-US" b="1" dirty="0">
                <a:effectLst>
                  <a:outerShdw blurRad="38100" dist="38100" dir="2700000" algn="tl">
                    <a:srgbClr val="000000">
                      <a:alpha val="43137"/>
                    </a:srgbClr>
                  </a:outerShdw>
                </a:effectLst>
              </a:rPr>
              <a:t>The Transformative Power of God</a:t>
            </a:r>
          </a:p>
        </p:txBody>
      </p:sp>
      <p:grpSp>
        <p:nvGrpSpPr>
          <p:cNvPr id="5" name="Group 4"/>
          <p:cNvGrpSpPr/>
          <p:nvPr/>
        </p:nvGrpSpPr>
        <p:grpSpPr>
          <a:xfrm>
            <a:off x="259080" y="1752600"/>
            <a:ext cx="8662963" cy="3733800"/>
            <a:chOff x="259080" y="1752600"/>
            <a:chExt cx="8662963" cy="373380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603" t="24032" r="14477" b="20833"/>
            <a:stretch/>
          </p:blipFill>
          <p:spPr bwMode="auto">
            <a:xfrm>
              <a:off x="259080" y="1752600"/>
              <a:ext cx="8662963"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086600" y="19050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8600" y="6019800"/>
            <a:ext cx="8662962" cy="523220"/>
          </a:xfrm>
          <a:prstGeom prst="rect">
            <a:avLst/>
          </a:prstGeom>
          <a:noFill/>
        </p:spPr>
        <p:txBody>
          <a:bodyPr wrap="square" rtlCol="0">
            <a:spAutoFit/>
          </a:bodyPr>
          <a:lstStyle/>
          <a:p>
            <a:pPr algn="ctr"/>
            <a:r>
              <a:rPr lang="en-US" sz="2800" b="1" u="sng" dirty="0">
                <a:effectLst>
                  <a:outerShdw blurRad="38100" dist="38100" dir="2700000" algn="tl">
                    <a:srgbClr val="000000">
                      <a:alpha val="43137"/>
                    </a:srgbClr>
                  </a:outerShdw>
                </a:effectLst>
              </a:rPr>
              <a:t>Transforming</a:t>
            </a:r>
            <a:r>
              <a:rPr lang="en-US" sz="28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3-D People into God’s Mighty Army</a:t>
            </a:r>
          </a:p>
        </p:txBody>
      </p:sp>
      <p:sp>
        <p:nvSpPr>
          <p:cNvPr id="3" name="Rounded Rectangular Callout 2"/>
          <p:cNvSpPr/>
          <p:nvPr/>
        </p:nvSpPr>
        <p:spPr>
          <a:xfrm>
            <a:off x="762000" y="2202180"/>
            <a:ext cx="2971800" cy="388620"/>
          </a:xfrm>
          <a:prstGeom prst="wedgeRoundRectCallout">
            <a:avLst>
              <a:gd name="adj1" fmla="val 22261"/>
              <a:gd name="adj2" fmla="val 772864"/>
              <a:gd name="adj3" fmla="val 16667"/>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rot="10800000">
            <a:off x="761998" y="6073140"/>
            <a:ext cx="7620001" cy="469880"/>
          </a:xfrm>
          <a:prstGeom prst="wedgeRoundRectCallout">
            <a:avLst>
              <a:gd name="adj1" fmla="val 21881"/>
              <a:gd name="adj2" fmla="val 229035"/>
              <a:gd name="adj3" fmla="val 16667"/>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990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fontScale="90000"/>
          </a:bodyPr>
          <a:lstStyle/>
          <a:p>
            <a:pPr algn="ctr"/>
            <a:r>
              <a:rPr lang="en-US" b="1" dirty="0"/>
              <a:t>The Transformative Power of God</a:t>
            </a:r>
          </a:p>
        </p:txBody>
      </p:sp>
      <p:sp>
        <p:nvSpPr>
          <p:cNvPr id="3" name="Content Placeholder 2"/>
          <p:cNvSpPr>
            <a:spLocks noGrp="1"/>
          </p:cNvSpPr>
          <p:nvPr>
            <p:ph idx="1"/>
          </p:nvPr>
        </p:nvSpPr>
        <p:spPr/>
        <p:txBody>
          <a:bodyPr>
            <a:normAutofit/>
          </a:bodyPr>
          <a:lstStyle/>
          <a:p>
            <a:pPr marL="0" indent="0">
              <a:buNone/>
            </a:pPr>
            <a:r>
              <a:rPr lang="en-US" b="1" dirty="0">
                <a:solidFill>
                  <a:srgbClr val="FFFF00"/>
                </a:solidFill>
                <a:effectLst>
                  <a:outerShdw blurRad="38100" dist="38100" dir="2700000" algn="tl">
                    <a:srgbClr val="000000">
                      <a:alpha val="43137"/>
                    </a:srgbClr>
                  </a:outerShdw>
                </a:effectLst>
              </a:rPr>
              <a:t>Transform-v.</a:t>
            </a:r>
          </a:p>
          <a:p>
            <a:pPr marL="514350" indent="-514350">
              <a:buAutoNum type="arabicPeriod"/>
            </a:pPr>
            <a:r>
              <a:rPr lang="en-US" dirty="0">
                <a:effectLst>
                  <a:outerShdw blurRad="38100" dist="38100" dir="2700000" algn="tl">
                    <a:srgbClr val="000000">
                      <a:alpha val="43137"/>
                    </a:srgbClr>
                  </a:outerShdw>
                </a:effectLst>
              </a:rPr>
              <a:t>to change in form, appearance, or structure;  metamorphose. </a:t>
            </a:r>
          </a:p>
          <a:p>
            <a:pPr marL="514350" indent="-514350">
              <a:buFont typeface="+mj-lt"/>
              <a:buAutoNum type="arabicPeriod"/>
            </a:pPr>
            <a:r>
              <a:rPr lang="en-US" dirty="0">
                <a:effectLst>
                  <a:outerShdw blurRad="38100" dist="38100" dir="2700000" algn="tl">
                    <a:srgbClr val="000000">
                      <a:alpha val="43137"/>
                    </a:srgbClr>
                  </a:outerShdw>
                </a:effectLst>
              </a:rPr>
              <a:t>to change in condition, nature, or 	character; convert. </a:t>
            </a:r>
          </a:p>
          <a:p>
            <a:pPr marL="514350" indent="-514350">
              <a:buFont typeface="+mj-lt"/>
              <a:buAutoNum type="arabicPeriod"/>
            </a:pPr>
            <a:r>
              <a:rPr lang="en-US" dirty="0">
                <a:effectLst>
                  <a:outerShdw blurRad="38100" dist="38100" dir="2700000" algn="tl">
                    <a:srgbClr val="000000">
                      <a:alpha val="43137"/>
                    </a:srgbClr>
                  </a:outerShdw>
                </a:effectLst>
              </a:rPr>
              <a:t>to change into another substance; 	transmute. </a:t>
            </a:r>
          </a:p>
        </p:txBody>
      </p:sp>
    </p:spTree>
    <p:extLst>
      <p:ext uri="{BB962C8B-B14F-4D97-AF65-F5344CB8AC3E}">
        <p14:creationId xmlns:p14="http://schemas.microsoft.com/office/powerpoint/2010/main" xmlns="" val="25908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143000"/>
          </a:xfrm>
        </p:spPr>
        <p:txBody>
          <a:bodyPr>
            <a:normAutofit fontScale="90000"/>
          </a:bodyPr>
          <a:lstStyle/>
          <a:p>
            <a:r>
              <a:rPr lang="en-US" b="1" dirty="0">
                <a:effectLst>
                  <a:outerShdw blurRad="38100" dist="38100" dir="2700000" algn="tl">
                    <a:srgbClr val="000000">
                      <a:alpha val="43137"/>
                    </a:srgbClr>
                  </a:outerShdw>
                </a:effectLst>
              </a:rPr>
              <a:t>The Transformative Power of God</a:t>
            </a:r>
          </a:p>
        </p:txBody>
      </p:sp>
      <p:sp>
        <p:nvSpPr>
          <p:cNvPr id="3" name="Content Placeholder 2"/>
          <p:cNvSpPr>
            <a:spLocks noGrp="1"/>
          </p:cNvSpPr>
          <p:nvPr>
            <p:ph idx="1"/>
          </p:nvPr>
        </p:nvSpPr>
        <p:spPr/>
        <p:txBody>
          <a:bodyPr/>
          <a:lstStyle/>
          <a:p>
            <a:pPr marL="0" indent="0">
              <a:buNone/>
            </a:pPr>
            <a:r>
              <a:rPr lang="en-US" b="1" dirty="0">
                <a:solidFill>
                  <a:srgbClr val="FFFF00"/>
                </a:solidFill>
                <a:effectLst>
                  <a:outerShdw blurRad="38100" dist="38100" dir="2700000" algn="tl">
                    <a:srgbClr val="000000">
                      <a:alpha val="43137"/>
                    </a:srgbClr>
                  </a:outerShdw>
                </a:effectLst>
              </a:rPr>
              <a:t>Transformative-adj.</a:t>
            </a:r>
          </a:p>
          <a:p>
            <a:pPr marL="514350" indent="-514350">
              <a:buFont typeface="+mj-lt"/>
              <a:buAutoNum type="arabicPeriod"/>
            </a:pPr>
            <a:r>
              <a:rPr lang="en-US" dirty="0">
                <a:effectLst>
                  <a:outerShdw blurRad="38100" dist="38100" dir="2700000" algn="tl">
                    <a:srgbClr val="000000">
                      <a:alpha val="43137"/>
                    </a:srgbClr>
                  </a:outerShdw>
                </a:effectLst>
              </a:rPr>
              <a:t>causing a marked change in someone or something.</a:t>
            </a:r>
          </a:p>
          <a:p>
            <a:pPr marL="514350" indent="-514350">
              <a:buFont typeface="+mj-lt"/>
              <a:buAutoNum type="arabicPeriod"/>
            </a:pPr>
            <a:r>
              <a:rPr lang="en-US" dirty="0">
                <a:effectLst>
                  <a:outerShdw blurRad="38100" dist="38100" dir="2700000" algn="tl">
                    <a:srgbClr val="000000">
                      <a:alpha val="43137"/>
                    </a:srgbClr>
                  </a:outerShdw>
                </a:effectLst>
              </a:rPr>
              <a:t>causing a major change to something or someone, especially in a way that makes it or them better</a:t>
            </a:r>
          </a:p>
        </p:txBody>
      </p:sp>
    </p:spTree>
    <p:extLst>
      <p:ext uri="{BB962C8B-B14F-4D97-AF65-F5344CB8AC3E}">
        <p14:creationId xmlns:p14="http://schemas.microsoft.com/office/powerpoint/2010/main" xmlns="" val="4995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r>
              <a:rPr lang="en-US" b="1" dirty="0"/>
              <a:t>The Transformative Power of God</a:t>
            </a:r>
          </a:p>
        </p:txBody>
      </p:sp>
      <p:sp>
        <p:nvSpPr>
          <p:cNvPr id="3" name="Content Placeholder 2"/>
          <p:cNvSpPr>
            <a:spLocks noGrp="1"/>
          </p:cNvSpPr>
          <p:nvPr>
            <p:ph idx="1"/>
          </p:nvPr>
        </p:nvSpPr>
        <p:spPr/>
        <p:txBody>
          <a:bodyPr>
            <a:normAutofit/>
          </a:bodyPr>
          <a:lstStyle/>
          <a:p>
            <a:pPr marL="0" indent="0" algn="ctr">
              <a:buNone/>
            </a:pPr>
            <a:r>
              <a:rPr lang="en-US" b="1" dirty="0">
                <a:solidFill>
                  <a:srgbClr val="FFFF00"/>
                </a:solidFill>
              </a:rPr>
              <a:t>Synonyms</a:t>
            </a:r>
            <a:endParaRPr lang="en-US" dirty="0">
              <a:solidFill>
                <a:srgbClr val="FFFF00"/>
              </a:solidFill>
            </a:endParaRPr>
          </a:p>
          <a:p>
            <a:pPr marL="400050" lvl="1" indent="0" algn="ctr">
              <a:buNone/>
            </a:pPr>
            <a:endParaRPr lang="en-US" dirty="0">
              <a:effectLst>
                <a:outerShdw blurRad="38100" dist="38100" dir="2700000" algn="tl">
                  <a:srgbClr val="000000">
                    <a:alpha val="43137"/>
                  </a:srgbClr>
                </a:outerShdw>
              </a:effectLst>
            </a:endParaRPr>
          </a:p>
          <a:p>
            <a:pPr marL="400050" lvl="1" indent="0" algn="ctr">
              <a:buNone/>
            </a:pPr>
            <a:r>
              <a:rPr lang="en-US" dirty="0">
                <a:effectLst>
                  <a:outerShdw blurRad="38100" dist="38100" dir="2700000" algn="tl">
                    <a:srgbClr val="000000">
                      <a:alpha val="43137"/>
                    </a:srgbClr>
                  </a:outerShdw>
                </a:effectLst>
              </a:rPr>
              <a:t>Born-again</a:t>
            </a:r>
          </a:p>
          <a:p>
            <a:pPr marL="400050" lvl="1" indent="0" algn="ctr">
              <a:buNone/>
            </a:pPr>
            <a:r>
              <a:rPr lang="en-US" dirty="0">
                <a:effectLst>
                  <a:outerShdw blurRad="38100" dist="38100" dir="2700000" algn="tl">
                    <a:srgbClr val="000000">
                      <a:alpha val="43137"/>
                    </a:srgbClr>
                  </a:outerShdw>
                </a:effectLst>
              </a:rPr>
              <a:t>Cathartic</a:t>
            </a:r>
          </a:p>
          <a:p>
            <a:pPr marL="400050" lvl="1" indent="0" algn="ctr">
              <a:buNone/>
            </a:pPr>
            <a:r>
              <a:rPr lang="en-US" dirty="0">
                <a:effectLst>
                  <a:outerShdw blurRad="38100" dist="38100" dir="2700000" algn="tl">
                    <a:srgbClr val="000000">
                      <a:alpha val="43137"/>
                    </a:srgbClr>
                  </a:outerShdw>
                </a:effectLst>
              </a:rPr>
              <a:t>Life-changing </a:t>
            </a:r>
          </a:p>
          <a:p>
            <a:pPr marL="400050" lvl="1" indent="0" algn="ctr">
              <a:buNone/>
            </a:pPr>
            <a:r>
              <a:rPr lang="en-US" dirty="0">
                <a:effectLst>
                  <a:outerShdw blurRad="38100" dist="38100" dir="2700000" algn="tl">
                    <a:srgbClr val="000000">
                      <a:alpha val="43137"/>
                    </a:srgbClr>
                  </a:outerShdw>
                </a:effectLst>
              </a:rPr>
              <a:t>Metamorphic </a:t>
            </a:r>
          </a:p>
          <a:p>
            <a:pPr marL="400050" lvl="1" indent="0" algn="ctr">
              <a:buNone/>
            </a:pPr>
            <a:r>
              <a:rPr lang="en-US" dirty="0">
                <a:effectLst>
                  <a:outerShdw blurRad="38100" dist="38100" dir="2700000" algn="tl">
                    <a:srgbClr val="000000">
                      <a:alpha val="43137"/>
                    </a:srgbClr>
                  </a:outerShdw>
                </a:effectLst>
              </a:rPr>
              <a:t>Reframing </a:t>
            </a:r>
          </a:p>
          <a:p>
            <a:pPr marL="400050" lvl="1" indent="0" algn="ctr">
              <a:buNone/>
            </a:pPr>
            <a:r>
              <a:rPr lang="en-US" dirty="0">
                <a:effectLst>
                  <a:outerShdw blurRad="38100" dist="38100" dir="2700000" algn="tl">
                    <a:srgbClr val="000000">
                      <a:alpha val="43137"/>
                    </a:srgbClr>
                  </a:outerShdw>
                </a:effectLst>
              </a:rPr>
              <a:t>Transformational </a:t>
            </a:r>
          </a:p>
          <a:p>
            <a:pPr marL="400050" lvl="1" indent="0" algn="ctr">
              <a:buNone/>
            </a:pPr>
            <a:r>
              <a:rPr lang="en-US" dirty="0">
                <a:effectLst>
                  <a:outerShdw blurRad="38100" dist="38100" dir="2700000" algn="tl">
                    <a:srgbClr val="000000">
                      <a:alpha val="43137"/>
                    </a:srgbClr>
                  </a:outerShdw>
                </a:effectLst>
              </a:rPr>
              <a:t>Transmuting</a:t>
            </a:r>
          </a:p>
        </p:txBody>
      </p:sp>
    </p:spTree>
    <p:extLst>
      <p:ext uri="{BB962C8B-B14F-4D97-AF65-F5344CB8AC3E}">
        <p14:creationId xmlns:p14="http://schemas.microsoft.com/office/powerpoint/2010/main" xmlns="" val="38501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r>
              <a:rPr lang="en-US" b="1" dirty="0"/>
              <a:t>The Transformative Power of God</a:t>
            </a:r>
          </a:p>
        </p:txBody>
      </p:sp>
      <p:sp>
        <p:nvSpPr>
          <p:cNvPr id="3" name="Content Placeholder 2"/>
          <p:cNvSpPr>
            <a:spLocks noGrp="1"/>
          </p:cNvSpPr>
          <p:nvPr>
            <p:ph idx="1"/>
          </p:nvPr>
        </p:nvSpPr>
        <p:spPr/>
        <p:txBody>
          <a:bodyPr>
            <a:normAutofit/>
          </a:bodyPr>
          <a:lstStyle/>
          <a:p>
            <a:pPr marL="0" indent="0" algn="ctr">
              <a:buNone/>
            </a:pPr>
            <a:r>
              <a:rPr lang="en-US" b="1" dirty="0">
                <a:solidFill>
                  <a:srgbClr val="FFFF00"/>
                </a:solidFill>
              </a:rPr>
              <a:t>Antonyms</a:t>
            </a:r>
          </a:p>
          <a:p>
            <a:pPr marL="400050" lvl="1" indent="0" algn="ctr">
              <a:buNone/>
            </a:pPr>
            <a:endParaRPr lang="en-US" dirty="0"/>
          </a:p>
          <a:p>
            <a:pPr marL="400050" lvl="1" indent="0" algn="ctr">
              <a:buNone/>
            </a:pPr>
            <a:r>
              <a:rPr lang="en-US" dirty="0">
                <a:effectLst>
                  <a:outerShdw blurRad="38100" dist="38100" dir="2700000" algn="tl">
                    <a:srgbClr val="000000">
                      <a:alpha val="43137"/>
                    </a:srgbClr>
                  </a:outerShdw>
                </a:effectLst>
              </a:rPr>
              <a:t>Everyday </a:t>
            </a:r>
          </a:p>
          <a:p>
            <a:pPr marL="400050" lvl="1" indent="0" algn="ctr">
              <a:buNone/>
            </a:pPr>
            <a:r>
              <a:rPr lang="en-US" dirty="0">
                <a:effectLst>
                  <a:outerShdw blurRad="38100" dist="38100" dir="2700000" algn="tl">
                    <a:srgbClr val="000000">
                      <a:alpha val="43137"/>
                    </a:srgbClr>
                  </a:outerShdw>
                </a:effectLst>
              </a:rPr>
              <a:t>Ordinary </a:t>
            </a:r>
          </a:p>
          <a:p>
            <a:pPr marL="400050" lvl="1" indent="0" algn="ctr">
              <a:buNone/>
            </a:pPr>
            <a:r>
              <a:rPr lang="en-US" dirty="0">
                <a:effectLst>
                  <a:outerShdw blurRad="38100" dist="38100" dir="2700000" algn="tl">
                    <a:srgbClr val="000000">
                      <a:alpha val="43137"/>
                    </a:srgbClr>
                  </a:outerShdw>
                </a:effectLst>
              </a:rPr>
              <a:t>Uneventful</a:t>
            </a:r>
          </a:p>
        </p:txBody>
      </p:sp>
    </p:spTree>
    <p:extLst>
      <p:ext uri="{BB962C8B-B14F-4D97-AF65-F5344CB8AC3E}">
        <p14:creationId xmlns:p14="http://schemas.microsoft.com/office/powerpoint/2010/main" xmlns="" val="25506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fontScale="90000"/>
          </a:bodyPr>
          <a:lstStyle/>
          <a:p>
            <a:r>
              <a:rPr lang="en-US" b="1" dirty="0"/>
              <a:t>The Transformative Power of God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024" y="2264164"/>
            <a:ext cx="8827576" cy="3147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2263140" y="3048000"/>
            <a:ext cx="1752600" cy="1828800"/>
          </a:xfrm>
          <a:prstGeom prst="ellipse">
            <a:avLst/>
          </a:prstGeom>
          <a:solidFill>
            <a:srgbClr val="FFFF00">
              <a:alpha val="11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4000" y="3048000"/>
            <a:ext cx="1752600" cy="1828800"/>
          </a:xfrm>
          <a:prstGeom prst="ellipse">
            <a:avLst/>
          </a:prstGeom>
          <a:solidFill>
            <a:srgbClr val="FFFF00">
              <a:alpha val="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524000"/>
            <a:ext cx="4272965" cy="461665"/>
          </a:xfrm>
          <a:prstGeom prst="rect">
            <a:avLst/>
          </a:prstGeom>
        </p:spPr>
        <p:txBody>
          <a:bodyPr wrap="none">
            <a:spAutoFit/>
          </a:bodyPr>
          <a:lstStyle/>
          <a:p>
            <a:pPr algn="ctr"/>
            <a:r>
              <a:rPr lang="en-US" sz="2400" b="1" dirty="0" smtClean="0">
                <a:solidFill>
                  <a:srgbClr val="FFFF00"/>
                </a:solidFill>
              </a:rPr>
              <a:t>Transformers (In Electricity)</a:t>
            </a:r>
            <a:endParaRPr lang="en-US" sz="2400" b="1" dirty="0">
              <a:solidFill>
                <a:srgbClr val="FFFF00"/>
              </a:solidFill>
            </a:endParaRPr>
          </a:p>
        </p:txBody>
      </p:sp>
    </p:spTree>
    <p:extLst>
      <p:ext uri="{BB962C8B-B14F-4D97-AF65-F5344CB8AC3E}">
        <p14:creationId xmlns:p14="http://schemas.microsoft.com/office/powerpoint/2010/main" xmlns="" val="410014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1143000"/>
          </a:xfrm>
        </p:spPr>
        <p:txBody>
          <a:bodyPr>
            <a:normAutofit fontScale="90000"/>
          </a:bodyPr>
          <a:lstStyle/>
          <a:p>
            <a:r>
              <a:rPr lang="en-US" b="1" dirty="0"/>
              <a:t>The Transformative Power of God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2057400"/>
            <a:ext cx="7857067"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1573" b="38821"/>
          <a:stretch/>
        </p:blipFill>
        <p:spPr bwMode="auto">
          <a:xfrm>
            <a:off x="76200" y="1295400"/>
            <a:ext cx="8910638" cy="1038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6840223"/>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431</TotalTime>
  <Words>215</Words>
  <Application>Microsoft Office PowerPoint</Application>
  <PresentationFormat>On-screen Show (4:3)</PresentationFormat>
  <Paragraphs>53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Technic</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lpstr>The Transformative Power of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Transformative Power of God</dc:title>
  <dc:creator>Windows User</dc:creator>
  <cp:lastModifiedBy>Admin</cp:lastModifiedBy>
  <cp:revision>32</cp:revision>
  <dcterms:created xsi:type="dcterms:W3CDTF">2018-01-01T05:45:50Z</dcterms:created>
  <dcterms:modified xsi:type="dcterms:W3CDTF">2018-01-07T18:29:14Z</dcterms:modified>
</cp:coreProperties>
</file>